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1" r:id="rId1"/>
  </p:sldMasterIdLst>
  <p:notesMasterIdLst>
    <p:notesMasterId r:id="rId37"/>
  </p:notesMasterIdLst>
  <p:sldIdLst>
    <p:sldId id="256" r:id="rId2"/>
    <p:sldId id="257" r:id="rId3"/>
    <p:sldId id="293" r:id="rId4"/>
    <p:sldId id="294" r:id="rId5"/>
    <p:sldId id="258" r:id="rId6"/>
    <p:sldId id="260" r:id="rId7"/>
    <p:sldId id="289" r:id="rId8"/>
    <p:sldId id="261" r:id="rId9"/>
    <p:sldId id="291" r:id="rId10"/>
    <p:sldId id="274" r:id="rId11"/>
    <p:sldId id="275" r:id="rId12"/>
    <p:sldId id="259" r:id="rId13"/>
    <p:sldId id="290" r:id="rId14"/>
    <p:sldId id="262" r:id="rId15"/>
    <p:sldId id="263" r:id="rId16"/>
    <p:sldId id="279" r:id="rId17"/>
    <p:sldId id="277" r:id="rId18"/>
    <p:sldId id="295" r:id="rId19"/>
    <p:sldId id="276" r:id="rId20"/>
    <p:sldId id="278" r:id="rId21"/>
    <p:sldId id="292" r:id="rId22"/>
    <p:sldId id="264" r:id="rId23"/>
    <p:sldId id="265" r:id="rId24"/>
    <p:sldId id="266" r:id="rId25"/>
    <p:sldId id="281" r:id="rId26"/>
    <p:sldId id="268" r:id="rId27"/>
    <p:sldId id="269" r:id="rId28"/>
    <p:sldId id="280" r:id="rId29"/>
    <p:sldId id="270" r:id="rId30"/>
    <p:sldId id="272" r:id="rId31"/>
    <p:sldId id="284" r:id="rId32"/>
    <p:sldId id="283" r:id="rId33"/>
    <p:sldId id="288" r:id="rId34"/>
    <p:sldId id="273" r:id="rId35"/>
    <p:sldId id="28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E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13882A-0306-3D49-91C4-0747A9B6D377}" v="1" dt="2022-02-26T10:03:05.9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8"/>
    <p:restoredTop sz="85149"/>
  </p:normalViewPr>
  <p:slideViewPr>
    <p:cSldViewPr snapToGrid="0" snapToObjects="1">
      <p:cViewPr>
        <p:scale>
          <a:sx n="120" d="100"/>
          <a:sy n="120" d="100"/>
        </p:scale>
        <p:origin x="1096" y="520"/>
      </p:cViewPr>
      <p:guideLst/>
    </p:cSldViewPr>
  </p:slideViewPr>
  <p:notesTextViewPr>
    <p:cViewPr>
      <p:scale>
        <a:sx n="1" d="1"/>
        <a:sy n="1" d="1"/>
      </p:scale>
      <p:origin x="0" y="0"/>
    </p:cViewPr>
  </p:notesTextViewPr>
  <p:notesViewPr>
    <p:cSldViewPr snapToGrid="0" snapToObjects="1">
      <p:cViewPr varScale="1">
        <p:scale>
          <a:sx n="121" d="100"/>
          <a:sy n="121" d="100"/>
        </p:scale>
        <p:origin x="386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16A913-1BA8-5B4A-BF94-1E36BDF00416}" type="doc">
      <dgm:prSet loTypeId="urn:microsoft.com/office/officeart/2008/layout/HorizontalMultiLevelHierarchy" loCatId="" qsTypeId="urn:microsoft.com/office/officeart/2005/8/quickstyle/simple1" qsCatId="simple" csTypeId="urn:microsoft.com/office/officeart/2005/8/colors/accent1_1" csCatId="accent1" phldr="1"/>
      <dgm:spPr/>
      <dgm:t>
        <a:bodyPr/>
        <a:lstStyle/>
        <a:p>
          <a:endParaRPr lang="en-GB"/>
        </a:p>
      </dgm:t>
    </dgm:pt>
    <dgm:pt modelId="{1C8BE691-D188-8444-B623-AB2620585F78}">
      <dgm:prSet phldrT="[Text]" custT="1"/>
      <dgm:spPr/>
      <dgm:t>
        <a:bodyPr/>
        <a:lstStyle/>
        <a:p>
          <a:r>
            <a:rPr lang="en-GB" sz="1400" b="0">
              <a:latin typeface="Arial" panose="020B0604020202020204" pitchFamily="34" charset="0"/>
              <a:cs typeface="Arial" panose="020B0604020202020204" pitchFamily="34" charset="0"/>
            </a:rPr>
            <a:t>Master thesis topic</a:t>
          </a:r>
          <a:endParaRPr lang="en-GB" sz="1400" b="0" dirty="0">
            <a:latin typeface="Arial" panose="020B0604020202020204" pitchFamily="34" charset="0"/>
            <a:cs typeface="Arial" panose="020B0604020202020204" pitchFamily="34" charset="0"/>
          </a:endParaRPr>
        </a:p>
      </dgm:t>
    </dgm:pt>
    <dgm:pt modelId="{E4CF0988-E4FD-AE4E-B3E6-DC3E569B2859}" type="parTrans" cxnId="{AADC3F09-B396-044B-966E-3692DD3D9CF3}">
      <dgm:prSet/>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516FD71C-5090-9A46-8D05-B19115D53AE7}" type="sibTrans" cxnId="{AADC3F09-B396-044B-966E-3692DD3D9CF3}">
      <dgm:prSet/>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1C607174-20DC-A346-8F67-D56135A361C4}">
      <dgm:prSet phldrT="[Text]" custT="1"/>
      <dgm:spPr/>
      <dgm:t>
        <a:bodyPr/>
        <a:lstStyle/>
        <a:p>
          <a:r>
            <a:rPr lang="en-GB" sz="1400" b="0" dirty="0">
              <a:latin typeface="Arial" panose="020B0604020202020204" pitchFamily="34" charset="0"/>
              <a:cs typeface="Arial" panose="020B0604020202020204" pitchFamily="34" charset="0"/>
            </a:rPr>
            <a:t>Comparatively less studied topic in NLP [2]</a:t>
          </a:r>
        </a:p>
      </dgm:t>
    </dgm:pt>
    <dgm:pt modelId="{58D06149-75EA-664D-B4EA-EABC29F4E4B3}" type="parTrans" cxnId="{2B76A8A6-BD02-3948-876B-D4B6996AC82A}">
      <dgm:prSet custT="1"/>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3B4C15A1-1214-5C4B-B6C1-C88B82253FD5}" type="sibTrans" cxnId="{2B76A8A6-BD02-3948-876B-D4B6996AC82A}">
      <dgm:prSet/>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0C9DAD96-F516-BA4E-89E9-195AB72E40D0}">
      <dgm:prSet phldrT="[Text]" custT="1"/>
      <dgm:spPr/>
      <dgm:t>
        <a:bodyPr/>
        <a:lstStyle/>
        <a:p>
          <a:r>
            <a:rPr lang="en-GB" sz="1400" b="0">
              <a:latin typeface="Arial" panose="020B0604020202020204" pitchFamily="34" charset="0"/>
              <a:cs typeface="Arial" panose="020B0604020202020204" pitchFamily="34" charset="0"/>
            </a:rPr>
            <a:t>Language models are prone to adversarial attacks [3]</a:t>
          </a:r>
          <a:endParaRPr lang="en-GB" sz="1400" b="0" dirty="0">
            <a:latin typeface="Arial" panose="020B0604020202020204" pitchFamily="34" charset="0"/>
            <a:cs typeface="Arial" panose="020B0604020202020204" pitchFamily="34" charset="0"/>
          </a:endParaRPr>
        </a:p>
      </dgm:t>
    </dgm:pt>
    <dgm:pt modelId="{C7DAED5D-C1C3-FE42-8196-F31E2B53BEEB}" type="parTrans" cxnId="{D84D0970-6940-6845-BAAE-775C6F4B5A88}">
      <dgm:prSet custT="1"/>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A2BEE113-4DC3-574A-8847-6CD4A247B7D8}" type="sibTrans" cxnId="{D84D0970-6940-6845-BAAE-775C6F4B5A88}">
      <dgm:prSet/>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AF60282A-71B7-D74A-A317-8C8B694ECD82}">
      <dgm:prSet phldrT="[Text]" custT="1"/>
      <dgm:spPr/>
      <dgm:t>
        <a:bodyPr/>
        <a:lstStyle/>
        <a:p>
          <a:r>
            <a:rPr lang="en-GB" sz="1400" b="0" dirty="0">
              <a:latin typeface="Arial" panose="020B0604020202020204" pitchFamily="34" charset="0"/>
              <a:cs typeface="Arial" panose="020B0604020202020204" pitchFamily="34" charset="0"/>
            </a:rPr>
            <a:t>Lack of labelled data demands semi-supervised approach</a:t>
          </a:r>
        </a:p>
      </dgm:t>
    </dgm:pt>
    <dgm:pt modelId="{B8BA9BE2-BE11-2D4A-A1CD-4ABD1F9AD26D}" type="parTrans" cxnId="{FFD19A9B-5BC8-EA44-894F-C84A33926782}">
      <dgm:prSet custT="1"/>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0F19439E-F4AF-644E-9A7B-D82A184E4883}" type="sibTrans" cxnId="{FFD19A9B-5BC8-EA44-894F-C84A33926782}">
      <dgm:prSet/>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9934C7FA-E30C-194B-AEC0-FAC6DE1882E6}">
      <dgm:prSet phldrT="[Text]" custT="1"/>
      <dgm:spPr/>
      <dgm:t>
        <a:bodyPr/>
        <a:lstStyle/>
        <a:p>
          <a:r>
            <a:rPr lang="en-GB" sz="1400" b="0" dirty="0">
              <a:latin typeface="Arial" panose="020B0604020202020204" pitchFamily="34" charset="0"/>
              <a:cs typeface="Arial" panose="020B0604020202020204" pitchFamily="34" charset="0"/>
            </a:rPr>
            <a:t>Evaluating performance of semi-supervised fine tunning of Language model.</a:t>
          </a:r>
        </a:p>
      </dgm:t>
    </dgm:pt>
    <dgm:pt modelId="{514552E2-D46C-314E-8E88-1F7DA9646B37}" type="parTrans" cxnId="{417E7199-DF2E-764A-AA02-0584D122B971}">
      <dgm:prSet custT="1"/>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E8894554-BD0F-044A-BBE0-F9605B483698}" type="sibTrans" cxnId="{417E7199-DF2E-764A-AA02-0584D122B971}">
      <dgm:prSet/>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DE19C9F4-F8FE-DE46-A765-E40B3A836632}">
      <dgm:prSet phldrT="[Text]" custT="1"/>
      <dgm:spPr/>
      <dgm:t>
        <a:bodyPr/>
        <a:lstStyle/>
        <a:p>
          <a:r>
            <a:rPr lang="en-GB" sz="1400" b="0" dirty="0">
              <a:latin typeface="Arial" panose="020B0604020202020204" pitchFamily="34" charset="0"/>
              <a:cs typeface="Arial" panose="020B0604020202020204" pitchFamily="34" charset="0"/>
            </a:rPr>
            <a:t>Introducing noise strategies</a:t>
          </a:r>
        </a:p>
      </dgm:t>
    </dgm:pt>
    <dgm:pt modelId="{4F89DDEA-7B1A-B14A-9E25-8A9FEA9AEFCE}" type="sibTrans" cxnId="{70EAA2B7-124B-0645-9ADA-FF61E6E1BD45}">
      <dgm:prSet/>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F353CB48-32BA-774F-BE21-5AC786447BDE}" type="parTrans" cxnId="{70EAA2B7-124B-0645-9ADA-FF61E6E1BD45}">
      <dgm:prSet custT="1"/>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3BBC5968-815C-FC48-BFAE-857B4CB2BE07}">
      <dgm:prSet phldrT="[Text]" custT="1"/>
      <dgm:spPr/>
      <dgm:t>
        <a:bodyPr/>
        <a:lstStyle/>
        <a:p>
          <a:r>
            <a:rPr lang="en-GB" sz="1400" b="0" dirty="0">
              <a:latin typeface="Arial" panose="020B0604020202020204" pitchFamily="34" charset="0"/>
              <a:cs typeface="Arial" panose="020B0604020202020204" pitchFamily="34" charset="0"/>
            </a:rPr>
            <a:t>Utilizing language models</a:t>
          </a:r>
        </a:p>
      </dgm:t>
    </dgm:pt>
    <dgm:pt modelId="{37BFB19B-F88C-5E4C-A8A8-FF91F07E4EE5}" type="parTrans" cxnId="{48BD88E5-27A6-7F44-AC7C-69236B6427F9}">
      <dgm:prSet custT="1"/>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8242ACAD-1EF8-4C41-AEDA-9C6D5CC622A1}" type="sibTrans" cxnId="{48BD88E5-27A6-7F44-AC7C-69236B6427F9}">
      <dgm:prSet/>
      <dgm:spPr/>
      <dgm:t>
        <a:bodyPr/>
        <a:lstStyle/>
        <a:p>
          <a:endParaRPr lang="en-GB" sz="1400" b="0">
            <a:solidFill>
              <a:schemeClr val="tx1"/>
            </a:solidFill>
            <a:latin typeface="Arial" panose="020B0604020202020204" pitchFamily="34" charset="0"/>
            <a:cs typeface="Arial" panose="020B0604020202020204" pitchFamily="34" charset="0"/>
          </a:endParaRPr>
        </a:p>
      </dgm:t>
    </dgm:pt>
    <dgm:pt modelId="{2DA14B21-8363-D846-8295-4A7FC49018F4}">
      <dgm:prSet phldrT="[Text]" custT="1"/>
      <dgm:spPr/>
      <dgm:t>
        <a:bodyPr/>
        <a:lstStyle/>
        <a:p>
          <a:r>
            <a:rPr lang="en-GB" sz="1400" b="0" dirty="0">
              <a:latin typeface="Arial" panose="020B0604020202020204" pitchFamily="34" charset="0"/>
              <a:cs typeface="Arial" panose="020B0604020202020204" pitchFamily="34" charset="0"/>
            </a:rPr>
            <a:t> Scope of improvement in  conventional fine-tuning</a:t>
          </a:r>
        </a:p>
      </dgm:t>
    </dgm:pt>
    <dgm:pt modelId="{F094AE25-8768-2C46-B282-43AEBEE298B9}" type="parTrans" cxnId="{B0DA6B79-0B68-4D4E-BE77-C8B7C02AE1D9}">
      <dgm:prSet/>
      <dgm:spPr/>
      <dgm:t>
        <a:bodyPr/>
        <a:lstStyle/>
        <a:p>
          <a:endParaRPr lang="en-GB"/>
        </a:p>
      </dgm:t>
    </dgm:pt>
    <dgm:pt modelId="{7810B3DF-1DC5-214F-A8B6-2AB8D2E41B8B}" type="sibTrans" cxnId="{B0DA6B79-0B68-4D4E-BE77-C8B7C02AE1D9}">
      <dgm:prSet/>
      <dgm:spPr/>
      <dgm:t>
        <a:bodyPr/>
        <a:lstStyle/>
        <a:p>
          <a:endParaRPr lang="en-GB"/>
        </a:p>
      </dgm:t>
    </dgm:pt>
    <dgm:pt modelId="{D082A950-BD07-CA46-BB33-7B8077FC14DC}">
      <dgm:prSet phldrT="[Text]" custT="1"/>
      <dgm:spPr/>
      <dgm:t>
        <a:bodyPr/>
        <a:lstStyle/>
        <a:p>
          <a:r>
            <a:rPr lang="en-GB" sz="1400" b="0" dirty="0">
              <a:latin typeface="Arial" panose="020B0604020202020204" pitchFamily="34" charset="0"/>
              <a:cs typeface="Arial" panose="020B0604020202020204" pitchFamily="34" charset="0"/>
            </a:rPr>
            <a:t>Mean teacher approach [5]</a:t>
          </a:r>
        </a:p>
      </dgm:t>
    </dgm:pt>
    <dgm:pt modelId="{94C14EC2-C793-9E42-B5A8-496205A2C412}" type="parTrans" cxnId="{D823A2C3-7113-0241-9887-D30F57841936}">
      <dgm:prSet/>
      <dgm:spPr/>
      <dgm:t>
        <a:bodyPr/>
        <a:lstStyle/>
        <a:p>
          <a:endParaRPr lang="en-GB"/>
        </a:p>
      </dgm:t>
    </dgm:pt>
    <dgm:pt modelId="{1C881175-5E17-004C-B8E6-1D6FD2E82967}" type="sibTrans" cxnId="{D823A2C3-7113-0241-9887-D30F57841936}">
      <dgm:prSet/>
      <dgm:spPr/>
      <dgm:t>
        <a:bodyPr/>
        <a:lstStyle/>
        <a:p>
          <a:endParaRPr lang="en-GB"/>
        </a:p>
      </dgm:t>
    </dgm:pt>
    <dgm:pt modelId="{ECB40465-1809-EC41-A3F1-EC8BFF8A2047}">
      <dgm:prSet phldrT="[Text]" custT="1"/>
      <dgm:spPr/>
      <dgm:t>
        <a:bodyPr/>
        <a:lstStyle/>
        <a:p>
          <a:r>
            <a:rPr lang="en-GB" sz="1400" b="0" dirty="0">
              <a:latin typeface="Arial" panose="020B0604020202020204" pitchFamily="34" charset="0"/>
              <a:cs typeface="Arial" panose="020B0604020202020204" pitchFamily="34" charset="0"/>
            </a:rPr>
            <a:t>Demands focussed approach on adversarial training.</a:t>
          </a:r>
        </a:p>
      </dgm:t>
    </dgm:pt>
    <dgm:pt modelId="{C9497597-010A-1A46-AA0D-676706C68AF6}" type="parTrans" cxnId="{61A051C3-3B99-8342-B92E-96C0058E3503}">
      <dgm:prSet/>
      <dgm:spPr/>
      <dgm:t>
        <a:bodyPr/>
        <a:lstStyle/>
        <a:p>
          <a:endParaRPr lang="en-GB"/>
        </a:p>
      </dgm:t>
    </dgm:pt>
    <dgm:pt modelId="{03E39FC2-79E8-8246-AD44-07498C4267C2}" type="sibTrans" cxnId="{61A051C3-3B99-8342-B92E-96C0058E3503}">
      <dgm:prSet/>
      <dgm:spPr/>
      <dgm:t>
        <a:bodyPr/>
        <a:lstStyle/>
        <a:p>
          <a:endParaRPr lang="en-GB"/>
        </a:p>
      </dgm:t>
    </dgm:pt>
    <dgm:pt modelId="{4651082E-2D38-FD45-9960-E6A0D2801171}" type="pres">
      <dgm:prSet presAssocID="{C216A913-1BA8-5B4A-BF94-1E36BDF00416}" presName="Name0" presStyleCnt="0">
        <dgm:presLayoutVars>
          <dgm:chPref val="1"/>
          <dgm:dir/>
          <dgm:animOne val="branch"/>
          <dgm:animLvl val="lvl"/>
          <dgm:resizeHandles val="exact"/>
        </dgm:presLayoutVars>
      </dgm:prSet>
      <dgm:spPr/>
    </dgm:pt>
    <dgm:pt modelId="{30DE8551-4CE0-E746-8586-DDC77D1AE0C7}" type="pres">
      <dgm:prSet presAssocID="{1C8BE691-D188-8444-B623-AB2620585F78}" presName="root1" presStyleCnt="0"/>
      <dgm:spPr/>
    </dgm:pt>
    <dgm:pt modelId="{470A73CD-83E8-3F4C-88AA-3AAD51D3CA55}" type="pres">
      <dgm:prSet presAssocID="{1C8BE691-D188-8444-B623-AB2620585F78}" presName="LevelOneTextNode" presStyleLbl="node0" presStyleIdx="0" presStyleCnt="1">
        <dgm:presLayoutVars>
          <dgm:chPref val="3"/>
        </dgm:presLayoutVars>
      </dgm:prSet>
      <dgm:spPr/>
    </dgm:pt>
    <dgm:pt modelId="{04D2C79E-727A-FE4F-B9A4-0F6C56F2E191}" type="pres">
      <dgm:prSet presAssocID="{1C8BE691-D188-8444-B623-AB2620585F78}" presName="level2hierChild" presStyleCnt="0"/>
      <dgm:spPr/>
    </dgm:pt>
    <dgm:pt modelId="{07EB6311-4994-4A44-862A-A1C600CF6E86}" type="pres">
      <dgm:prSet presAssocID="{C7DAED5D-C1C3-FE42-8196-F31E2B53BEEB}" presName="conn2-1" presStyleLbl="parChTrans1D2" presStyleIdx="0" presStyleCnt="4"/>
      <dgm:spPr/>
    </dgm:pt>
    <dgm:pt modelId="{67521256-3B42-2841-962E-BC1D62802C88}" type="pres">
      <dgm:prSet presAssocID="{C7DAED5D-C1C3-FE42-8196-F31E2B53BEEB}" presName="connTx" presStyleLbl="parChTrans1D2" presStyleIdx="0" presStyleCnt="4"/>
      <dgm:spPr/>
    </dgm:pt>
    <dgm:pt modelId="{B0FAB593-48CF-A24F-A708-89DCE87BE356}" type="pres">
      <dgm:prSet presAssocID="{0C9DAD96-F516-BA4E-89E9-195AB72E40D0}" presName="root2" presStyleCnt="0"/>
      <dgm:spPr/>
    </dgm:pt>
    <dgm:pt modelId="{A94DBF80-AD4D-CD4A-8B93-AD2B7673F118}" type="pres">
      <dgm:prSet presAssocID="{0C9DAD96-F516-BA4E-89E9-195AB72E40D0}" presName="LevelTwoTextNode" presStyleLbl="node2" presStyleIdx="0" presStyleCnt="4" custScaleX="181464">
        <dgm:presLayoutVars>
          <dgm:chPref val="3"/>
        </dgm:presLayoutVars>
      </dgm:prSet>
      <dgm:spPr/>
    </dgm:pt>
    <dgm:pt modelId="{466E4AAD-4C1F-AF49-81AD-B0FCD855E636}" type="pres">
      <dgm:prSet presAssocID="{0C9DAD96-F516-BA4E-89E9-195AB72E40D0}" presName="level3hierChild" presStyleCnt="0"/>
      <dgm:spPr/>
    </dgm:pt>
    <dgm:pt modelId="{F72603D1-E71A-A445-A2BB-EDCA1EFC5E51}" type="pres">
      <dgm:prSet presAssocID="{F094AE25-8768-2C46-B282-43AEBEE298B9}" presName="conn2-1" presStyleLbl="parChTrans1D3" presStyleIdx="0" presStyleCnt="3"/>
      <dgm:spPr/>
    </dgm:pt>
    <dgm:pt modelId="{D0EFC50C-8E56-3E41-98AB-9F10F4ED1D79}" type="pres">
      <dgm:prSet presAssocID="{F094AE25-8768-2C46-B282-43AEBEE298B9}" presName="connTx" presStyleLbl="parChTrans1D3" presStyleIdx="0" presStyleCnt="3"/>
      <dgm:spPr/>
    </dgm:pt>
    <dgm:pt modelId="{0DD36797-1663-FC42-86CF-7BEA7341D2E1}" type="pres">
      <dgm:prSet presAssocID="{2DA14B21-8363-D846-8295-4A7FC49018F4}" presName="root2" presStyleCnt="0"/>
      <dgm:spPr/>
    </dgm:pt>
    <dgm:pt modelId="{33FF3643-60DF-084B-92AF-2D9CAA631197}" type="pres">
      <dgm:prSet presAssocID="{2DA14B21-8363-D846-8295-4A7FC49018F4}" presName="LevelTwoTextNode" presStyleLbl="node3" presStyleIdx="0" presStyleCnt="3" custScaleX="137302" custScaleY="89029" custLinFactNeighborX="12942" custLinFactNeighborY="1929">
        <dgm:presLayoutVars>
          <dgm:chPref val="3"/>
        </dgm:presLayoutVars>
      </dgm:prSet>
      <dgm:spPr/>
    </dgm:pt>
    <dgm:pt modelId="{D668D92F-D015-C946-B40D-C360C17552C7}" type="pres">
      <dgm:prSet presAssocID="{2DA14B21-8363-D846-8295-4A7FC49018F4}" presName="level3hierChild" presStyleCnt="0"/>
      <dgm:spPr/>
    </dgm:pt>
    <dgm:pt modelId="{03498968-07B1-8E4E-88E9-3BAC661DFD6D}" type="pres">
      <dgm:prSet presAssocID="{58D06149-75EA-664D-B4EA-EABC29F4E4B3}" presName="conn2-1" presStyleLbl="parChTrans1D2" presStyleIdx="1" presStyleCnt="4"/>
      <dgm:spPr/>
    </dgm:pt>
    <dgm:pt modelId="{AE2BD557-FBCE-CC4D-B376-BD7A70491C73}" type="pres">
      <dgm:prSet presAssocID="{58D06149-75EA-664D-B4EA-EABC29F4E4B3}" presName="connTx" presStyleLbl="parChTrans1D2" presStyleIdx="1" presStyleCnt="4"/>
      <dgm:spPr/>
    </dgm:pt>
    <dgm:pt modelId="{81D6E720-A35A-C24A-844F-8F59D6BC17BE}" type="pres">
      <dgm:prSet presAssocID="{1C607174-20DC-A346-8F67-D56135A361C4}" presName="root2" presStyleCnt="0"/>
      <dgm:spPr/>
    </dgm:pt>
    <dgm:pt modelId="{1E2DF35B-8D18-5741-9C1E-F079633968F8}" type="pres">
      <dgm:prSet presAssocID="{1C607174-20DC-A346-8F67-D56135A361C4}" presName="LevelTwoTextNode" presStyleLbl="node2" presStyleIdx="1" presStyleCnt="4" custScaleX="194342">
        <dgm:presLayoutVars>
          <dgm:chPref val="3"/>
        </dgm:presLayoutVars>
      </dgm:prSet>
      <dgm:spPr/>
    </dgm:pt>
    <dgm:pt modelId="{D234F33E-AE36-4D4C-A50B-3D6FEC57F073}" type="pres">
      <dgm:prSet presAssocID="{1C607174-20DC-A346-8F67-D56135A361C4}" presName="level3hierChild" presStyleCnt="0"/>
      <dgm:spPr/>
    </dgm:pt>
    <dgm:pt modelId="{51D2A9B5-3535-A941-A9E3-F685701D8217}" type="pres">
      <dgm:prSet presAssocID="{C9497597-010A-1A46-AA0D-676706C68AF6}" presName="conn2-1" presStyleLbl="parChTrans1D3" presStyleIdx="1" presStyleCnt="3"/>
      <dgm:spPr/>
    </dgm:pt>
    <dgm:pt modelId="{0F3D8678-652E-C24D-B408-B89FD547C1B3}" type="pres">
      <dgm:prSet presAssocID="{C9497597-010A-1A46-AA0D-676706C68AF6}" presName="connTx" presStyleLbl="parChTrans1D3" presStyleIdx="1" presStyleCnt="3"/>
      <dgm:spPr/>
    </dgm:pt>
    <dgm:pt modelId="{82DE2165-D0A6-B641-A383-DEFD4D8A9DCB}" type="pres">
      <dgm:prSet presAssocID="{ECB40465-1809-EC41-A3F1-EC8BFF8A2047}" presName="root2" presStyleCnt="0"/>
      <dgm:spPr/>
    </dgm:pt>
    <dgm:pt modelId="{44E6B30A-8A44-484C-929E-71F077DB7ED0}" type="pres">
      <dgm:prSet presAssocID="{ECB40465-1809-EC41-A3F1-EC8BFF8A2047}" presName="LevelTwoTextNode" presStyleLbl="node3" presStyleIdx="1" presStyleCnt="3" custScaleX="145545">
        <dgm:presLayoutVars>
          <dgm:chPref val="3"/>
        </dgm:presLayoutVars>
      </dgm:prSet>
      <dgm:spPr/>
    </dgm:pt>
    <dgm:pt modelId="{0C61809D-BF05-C24F-A117-AEC1FD3DD687}" type="pres">
      <dgm:prSet presAssocID="{ECB40465-1809-EC41-A3F1-EC8BFF8A2047}" presName="level3hierChild" presStyleCnt="0"/>
      <dgm:spPr/>
    </dgm:pt>
    <dgm:pt modelId="{5CC30FF6-5BF3-6A4D-8F5F-96A0613DA69D}" type="pres">
      <dgm:prSet presAssocID="{B8BA9BE2-BE11-2D4A-A1CD-4ABD1F9AD26D}" presName="conn2-1" presStyleLbl="parChTrans1D2" presStyleIdx="2" presStyleCnt="4"/>
      <dgm:spPr/>
    </dgm:pt>
    <dgm:pt modelId="{95DF87F6-526E-EC41-BBFF-8AD72E8FC562}" type="pres">
      <dgm:prSet presAssocID="{B8BA9BE2-BE11-2D4A-A1CD-4ABD1F9AD26D}" presName="connTx" presStyleLbl="parChTrans1D2" presStyleIdx="2" presStyleCnt="4"/>
      <dgm:spPr/>
    </dgm:pt>
    <dgm:pt modelId="{F1DA11FF-8E0A-704D-8292-E3A33236806D}" type="pres">
      <dgm:prSet presAssocID="{AF60282A-71B7-D74A-A317-8C8B694ECD82}" presName="root2" presStyleCnt="0"/>
      <dgm:spPr/>
    </dgm:pt>
    <dgm:pt modelId="{E220459E-7BE5-5847-9874-52AD856E8214}" type="pres">
      <dgm:prSet presAssocID="{AF60282A-71B7-D74A-A317-8C8B694ECD82}" presName="LevelTwoTextNode" presStyleLbl="node2" presStyleIdx="2" presStyleCnt="4" custScaleX="189604">
        <dgm:presLayoutVars>
          <dgm:chPref val="3"/>
        </dgm:presLayoutVars>
      </dgm:prSet>
      <dgm:spPr/>
    </dgm:pt>
    <dgm:pt modelId="{11EBE5EB-B7E0-1A42-9608-CE6B7DF5DCBC}" type="pres">
      <dgm:prSet presAssocID="{AF60282A-71B7-D74A-A317-8C8B694ECD82}" presName="level3hierChild" presStyleCnt="0"/>
      <dgm:spPr/>
    </dgm:pt>
    <dgm:pt modelId="{6499912A-E3D2-1643-B874-9EDEC620331B}" type="pres">
      <dgm:prSet presAssocID="{94C14EC2-C793-9E42-B5A8-496205A2C412}" presName="conn2-1" presStyleLbl="parChTrans1D3" presStyleIdx="2" presStyleCnt="3"/>
      <dgm:spPr/>
    </dgm:pt>
    <dgm:pt modelId="{4D3E5B11-7F85-7649-9A97-C312E4E4869A}" type="pres">
      <dgm:prSet presAssocID="{94C14EC2-C793-9E42-B5A8-496205A2C412}" presName="connTx" presStyleLbl="parChTrans1D3" presStyleIdx="2" presStyleCnt="3"/>
      <dgm:spPr/>
    </dgm:pt>
    <dgm:pt modelId="{58BC5B4C-7D21-8541-B486-7F9E4E667867}" type="pres">
      <dgm:prSet presAssocID="{D082A950-BD07-CA46-BB33-7B8077FC14DC}" presName="root2" presStyleCnt="0"/>
      <dgm:spPr/>
    </dgm:pt>
    <dgm:pt modelId="{C16AF42F-4AC2-674A-A4AE-8B81709F143B}" type="pres">
      <dgm:prSet presAssocID="{D082A950-BD07-CA46-BB33-7B8077FC14DC}" presName="LevelTwoTextNode" presStyleLbl="node3" presStyleIdx="2" presStyleCnt="3">
        <dgm:presLayoutVars>
          <dgm:chPref val="3"/>
        </dgm:presLayoutVars>
      </dgm:prSet>
      <dgm:spPr/>
    </dgm:pt>
    <dgm:pt modelId="{3CDEA2D0-EB23-CA47-A094-491B89535855}" type="pres">
      <dgm:prSet presAssocID="{D082A950-BD07-CA46-BB33-7B8077FC14DC}" presName="level3hierChild" presStyleCnt="0"/>
      <dgm:spPr/>
    </dgm:pt>
    <dgm:pt modelId="{02AA8B78-5BF8-EB46-94E7-7B0DA616F71A}" type="pres">
      <dgm:prSet presAssocID="{F353CB48-32BA-774F-BE21-5AC786447BDE}" presName="conn2-1" presStyleLbl="parChTrans1D4" presStyleIdx="0" presStyleCnt="2"/>
      <dgm:spPr/>
    </dgm:pt>
    <dgm:pt modelId="{C5CA60B5-BF13-B44E-BAB8-EFE3E4CAEC5E}" type="pres">
      <dgm:prSet presAssocID="{F353CB48-32BA-774F-BE21-5AC786447BDE}" presName="connTx" presStyleLbl="parChTrans1D4" presStyleIdx="0" presStyleCnt="2"/>
      <dgm:spPr/>
    </dgm:pt>
    <dgm:pt modelId="{95672878-395E-AF4C-8FDE-3352BB8F0A05}" type="pres">
      <dgm:prSet presAssocID="{DE19C9F4-F8FE-DE46-A765-E40B3A836632}" presName="root2" presStyleCnt="0"/>
      <dgm:spPr/>
    </dgm:pt>
    <dgm:pt modelId="{E77E7E29-1D1B-5346-862A-6F68F4A3EDFB}" type="pres">
      <dgm:prSet presAssocID="{DE19C9F4-F8FE-DE46-A765-E40B3A836632}" presName="LevelTwoTextNode" presStyleLbl="node4" presStyleIdx="0" presStyleCnt="2" custScaleX="108997">
        <dgm:presLayoutVars>
          <dgm:chPref val="3"/>
        </dgm:presLayoutVars>
      </dgm:prSet>
      <dgm:spPr/>
    </dgm:pt>
    <dgm:pt modelId="{AE679BDF-3066-EA4D-B393-AB7269CB3314}" type="pres">
      <dgm:prSet presAssocID="{DE19C9F4-F8FE-DE46-A765-E40B3A836632}" presName="level3hierChild" presStyleCnt="0"/>
      <dgm:spPr/>
    </dgm:pt>
    <dgm:pt modelId="{E374C478-EEC7-CF4F-90E1-5EFC6A246132}" type="pres">
      <dgm:prSet presAssocID="{37BFB19B-F88C-5E4C-A8A8-FF91F07E4EE5}" presName="conn2-1" presStyleLbl="parChTrans1D4" presStyleIdx="1" presStyleCnt="2"/>
      <dgm:spPr/>
    </dgm:pt>
    <dgm:pt modelId="{DCFF6FFC-8E81-C04B-BB7A-9704DB0186CF}" type="pres">
      <dgm:prSet presAssocID="{37BFB19B-F88C-5E4C-A8A8-FF91F07E4EE5}" presName="connTx" presStyleLbl="parChTrans1D4" presStyleIdx="1" presStyleCnt="2"/>
      <dgm:spPr/>
    </dgm:pt>
    <dgm:pt modelId="{73929AFF-D2CD-2548-9A33-AC49B7F315E8}" type="pres">
      <dgm:prSet presAssocID="{3BBC5968-815C-FC48-BFAE-857B4CB2BE07}" presName="root2" presStyleCnt="0"/>
      <dgm:spPr/>
    </dgm:pt>
    <dgm:pt modelId="{02D6BC04-3606-4442-B1AF-41E051E9019F}" type="pres">
      <dgm:prSet presAssocID="{3BBC5968-815C-FC48-BFAE-857B4CB2BE07}" presName="LevelTwoTextNode" presStyleLbl="node4" presStyleIdx="1" presStyleCnt="2" custScaleX="87323">
        <dgm:presLayoutVars>
          <dgm:chPref val="3"/>
        </dgm:presLayoutVars>
      </dgm:prSet>
      <dgm:spPr/>
    </dgm:pt>
    <dgm:pt modelId="{F69D14DD-D4AB-0948-B5F7-88BCBAE8F667}" type="pres">
      <dgm:prSet presAssocID="{3BBC5968-815C-FC48-BFAE-857B4CB2BE07}" presName="level3hierChild" presStyleCnt="0"/>
      <dgm:spPr/>
    </dgm:pt>
    <dgm:pt modelId="{2799FBA1-3E7D-7642-8E84-3FA970D1F4CD}" type="pres">
      <dgm:prSet presAssocID="{514552E2-D46C-314E-8E88-1F7DA9646B37}" presName="conn2-1" presStyleLbl="parChTrans1D2" presStyleIdx="3" presStyleCnt="4"/>
      <dgm:spPr/>
    </dgm:pt>
    <dgm:pt modelId="{DBB14A7B-0632-4F41-BC45-F05C05D49526}" type="pres">
      <dgm:prSet presAssocID="{514552E2-D46C-314E-8E88-1F7DA9646B37}" presName="connTx" presStyleLbl="parChTrans1D2" presStyleIdx="3" presStyleCnt="4"/>
      <dgm:spPr/>
    </dgm:pt>
    <dgm:pt modelId="{B8AA3CD3-C9F9-2940-8F95-C70A223A5C35}" type="pres">
      <dgm:prSet presAssocID="{9934C7FA-E30C-194B-AEC0-FAC6DE1882E6}" presName="root2" presStyleCnt="0"/>
      <dgm:spPr/>
    </dgm:pt>
    <dgm:pt modelId="{4325AA46-42F9-6A40-BDDC-381B049E12F7}" type="pres">
      <dgm:prSet presAssocID="{9934C7FA-E30C-194B-AEC0-FAC6DE1882E6}" presName="LevelTwoTextNode" presStyleLbl="node2" presStyleIdx="3" presStyleCnt="4" custScaleX="201185">
        <dgm:presLayoutVars>
          <dgm:chPref val="3"/>
        </dgm:presLayoutVars>
      </dgm:prSet>
      <dgm:spPr/>
    </dgm:pt>
    <dgm:pt modelId="{E135455F-C657-6242-A5FA-83F0C7B61843}" type="pres">
      <dgm:prSet presAssocID="{9934C7FA-E30C-194B-AEC0-FAC6DE1882E6}" presName="level3hierChild" presStyleCnt="0"/>
      <dgm:spPr/>
    </dgm:pt>
  </dgm:ptLst>
  <dgm:cxnLst>
    <dgm:cxn modelId="{D7843904-9A34-AD4A-A798-ED8A80815039}" type="presOf" srcId="{C7DAED5D-C1C3-FE42-8196-F31E2B53BEEB}" destId="{07EB6311-4994-4A44-862A-A1C600CF6E86}" srcOrd="0" destOrd="0" presId="urn:microsoft.com/office/officeart/2008/layout/HorizontalMultiLevelHierarchy"/>
    <dgm:cxn modelId="{AADC3F09-B396-044B-966E-3692DD3D9CF3}" srcId="{C216A913-1BA8-5B4A-BF94-1E36BDF00416}" destId="{1C8BE691-D188-8444-B623-AB2620585F78}" srcOrd="0" destOrd="0" parTransId="{E4CF0988-E4FD-AE4E-B3E6-DC3E569B2859}" sibTransId="{516FD71C-5090-9A46-8D05-B19115D53AE7}"/>
    <dgm:cxn modelId="{05B19D14-3D76-FC42-B91E-85E5965AFC0D}" type="presOf" srcId="{94C14EC2-C793-9E42-B5A8-496205A2C412}" destId="{6499912A-E3D2-1643-B874-9EDEC620331B}" srcOrd="0" destOrd="0" presId="urn:microsoft.com/office/officeart/2008/layout/HorizontalMultiLevelHierarchy"/>
    <dgm:cxn modelId="{06A8FD2B-A052-A94A-AA31-62BD35914B87}" type="presOf" srcId="{F353CB48-32BA-774F-BE21-5AC786447BDE}" destId="{C5CA60B5-BF13-B44E-BAB8-EFE3E4CAEC5E}" srcOrd="1" destOrd="0" presId="urn:microsoft.com/office/officeart/2008/layout/HorizontalMultiLevelHierarchy"/>
    <dgm:cxn modelId="{99C6D934-BB00-DF44-9CF8-9E506F6AFB9D}" type="presOf" srcId="{9934C7FA-E30C-194B-AEC0-FAC6DE1882E6}" destId="{4325AA46-42F9-6A40-BDDC-381B049E12F7}" srcOrd="0" destOrd="0" presId="urn:microsoft.com/office/officeart/2008/layout/HorizontalMultiLevelHierarchy"/>
    <dgm:cxn modelId="{E3C03E36-BECA-5540-AEEF-58267F7BFD30}" type="presOf" srcId="{514552E2-D46C-314E-8E88-1F7DA9646B37}" destId="{DBB14A7B-0632-4F41-BC45-F05C05D49526}" srcOrd="1" destOrd="0" presId="urn:microsoft.com/office/officeart/2008/layout/HorizontalMultiLevelHierarchy"/>
    <dgm:cxn modelId="{26D47539-2130-6B46-AE8B-423E0043BBC8}" type="presOf" srcId="{B8BA9BE2-BE11-2D4A-A1CD-4ABD1F9AD26D}" destId="{95DF87F6-526E-EC41-BBFF-8AD72E8FC562}" srcOrd="1" destOrd="0" presId="urn:microsoft.com/office/officeart/2008/layout/HorizontalMultiLevelHierarchy"/>
    <dgm:cxn modelId="{BA44946A-6DA8-B14F-8BAC-803507E27F5E}" type="presOf" srcId="{514552E2-D46C-314E-8E88-1F7DA9646B37}" destId="{2799FBA1-3E7D-7642-8E84-3FA970D1F4CD}" srcOrd="0" destOrd="0" presId="urn:microsoft.com/office/officeart/2008/layout/HorizontalMultiLevelHierarchy"/>
    <dgm:cxn modelId="{D84D0970-6940-6845-BAAE-775C6F4B5A88}" srcId="{1C8BE691-D188-8444-B623-AB2620585F78}" destId="{0C9DAD96-F516-BA4E-89E9-195AB72E40D0}" srcOrd="0" destOrd="0" parTransId="{C7DAED5D-C1C3-FE42-8196-F31E2B53BEEB}" sibTransId="{A2BEE113-4DC3-574A-8847-6CD4A247B7D8}"/>
    <dgm:cxn modelId="{E1884276-B235-6948-8753-EBD255C91B72}" type="presOf" srcId="{F094AE25-8768-2C46-B282-43AEBEE298B9}" destId="{D0EFC50C-8E56-3E41-98AB-9F10F4ED1D79}" srcOrd="1" destOrd="0" presId="urn:microsoft.com/office/officeart/2008/layout/HorizontalMultiLevelHierarchy"/>
    <dgm:cxn modelId="{B0DA6B79-0B68-4D4E-BE77-C8B7C02AE1D9}" srcId="{0C9DAD96-F516-BA4E-89E9-195AB72E40D0}" destId="{2DA14B21-8363-D846-8295-4A7FC49018F4}" srcOrd="0" destOrd="0" parTransId="{F094AE25-8768-2C46-B282-43AEBEE298B9}" sibTransId="{7810B3DF-1DC5-214F-A8B6-2AB8D2E41B8B}"/>
    <dgm:cxn modelId="{1C053C7F-2F8C-C84B-AA4A-CE4ECC136D33}" type="presOf" srcId="{37BFB19B-F88C-5E4C-A8A8-FF91F07E4EE5}" destId="{DCFF6FFC-8E81-C04B-BB7A-9704DB0186CF}" srcOrd="1" destOrd="0" presId="urn:microsoft.com/office/officeart/2008/layout/HorizontalMultiLevelHierarchy"/>
    <dgm:cxn modelId="{30B3EA87-F2F9-EB47-8027-1A87BB58AD5E}" type="presOf" srcId="{DE19C9F4-F8FE-DE46-A765-E40B3A836632}" destId="{E77E7E29-1D1B-5346-862A-6F68F4A3EDFB}" srcOrd="0" destOrd="0" presId="urn:microsoft.com/office/officeart/2008/layout/HorizontalMultiLevelHierarchy"/>
    <dgm:cxn modelId="{45D8568B-1D56-6140-AA8E-5A635ACF26FC}" type="presOf" srcId="{C216A913-1BA8-5B4A-BF94-1E36BDF00416}" destId="{4651082E-2D38-FD45-9960-E6A0D2801171}" srcOrd="0" destOrd="0" presId="urn:microsoft.com/office/officeart/2008/layout/HorizontalMultiLevelHierarchy"/>
    <dgm:cxn modelId="{22EFC092-EC7F-DB42-BF72-2DA3F4A23E1E}" type="presOf" srcId="{F353CB48-32BA-774F-BE21-5AC786447BDE}" destId="{02AA8B78-5BF8-EB46-94E7-7B0DA616F71A}" srcOrd="0" destOrd="0" presId="urn:microsoft.com/office/officeart/2008/layout/HorizontalMultiLevelHierarchy"/>
    <dgm:cxn modelId="{50182395-6463-4B43-A3C2-C673AE48F15B}" type="presOf" srcId="{B8BA9BE2-BE11-2D4A-A1CD-4ABD1F9AD26D}" destId="{5CC30FF6-5BF3-6A4D-8F5F-96A0613DA69D}" srcOrd="0" destOrd="0" presId="urn:microsoft.com/office/officeart/2008/layout/HorizontalMultiLevelHierarchy"/>
    <dgm:cxn modelId="{417E7199-DF2E-764A-AA02-0584D122B971}" srcId="{1C8BE691-D188-8444-B623-AB2620585F78}" destId="{9934C7FA-E30C-194B-AEC0-FAC6DE1882E6}" srcOrd="3" destOrd="0" parTransId="{514552E2-D46C-314E-8E88-1F7DA9646B37}" sibTransId="{E8894554-BD0F-044A-BBE0-F9605B483698}"/>
    <dgm:cxn modelId="{FFD19A9B-5BC8-EA44-894F-C84A33926782}" srcId="{1C8BE691-D188-8444-B623-AB2620585F78}" destId="{AF60282A-71B7-D74A-A317-8C8B694ECD82}" srcOrd="2" destOrd="0" parTransId="{B8BA9BE2-BE11-2D4A-A1CD-4ABD1F9AD26D}" sibTransId="{0F19439E-F4AF-644E-9A7B-D82A184E4883}"/>
    <dgm:cxn modelId="{F215579C-84CF-6B40-88A9-23A3400554F2}" type="presOf" srcId="{C9497597-010A-1A46-AA0D-676706C68AF6}" destId="{51D2A9B5-3535-A941-A9E3-F685701D8217}" srcOrd="0" destOrd="0" presId="urn:microsoft.com/office/officeart/2008/layout/HorizontalMultiLevelHierarchy"/>
    <dgm:cxn modelId="{7355449E-2131-8E42-8DA4-64E24296604B}" type="presOf" srcId="{D082A950-BD07-CA46-BB33-7B8077FC14DC}" destId="{C16AF42F-4AC2-674A-A4AE-8B81709F143B}" srcOrd="0" destOrd="0" presId="urn:microsoft.com/office/officeart/2008/layout/HorizontalMultiLevelHierarchy"/>
    <dgm:cxn modelId="{23FD0BA2-D137-184B-821B-977926DD8976}" type="presOf" srcId="{94C14EC2-C793-9E42-B5A8-496205A2C412}" destId="{4D3E5B11-7F85-7649-9A97-C312E4E4869A}" srcOrd="1" destOrd="0" presId="urn:microsoft.com/office/officeart/2008/layout/HorizontalMultiLevelHierarchy"/>
    <dgm:cxn modelId="{A56BEDA3-6B10-844E-89E9-737BEDD49206}" type="presOf" srcId="{ECB40465-1809-EC41-A3F1-EC8BFF8A2047}" destId="{44E6B30A-8A44-484C-929E-71F077DB7ED0}" srcOrd="0" destOrd="0" presId="urn:microsoft.com/office/officeart/2008/layout/HorizontalMultiLevelHierarchy"/>
    <dgm:cxn modelId="{2B76A8A6-BD02-3948-876B-D4B6996AC82A}" srcId="{1C8BE691-D188-8444-B623-AB2620585F78}" destId="{1C607174-20DC-A346-8F67-D56135A361C4}" srcOrd="1" destOrd="0" parTransId="{58D06149-75EA-664D-B4EA-EABC29F4E4B3}" sibTransId="{3B4C15A1-1214-5C4B-B6C1-C88B82253FD5}"/>
    <dgm:cxn modelId="{877D93A8-7992-5E4B-8235-BEB73CE152F7}" type="presOf" srcId="{37BFB19B-F88C-5E4C-A8A8-FF91F07E4EE5}" destId="{E374C478-EEC7-CF4F-90E1-5EFC6A246132}" srcOrd="0" destOrd="0" presId="urn:microsoft.com/office/officeart/2008/layout/HorizontalMultiLevelHierarchy"/>
    <dgm:cxn modelId="{404FC0AF-557B-FC46-A47A-8B40EEA1F257}" type="presOf" srcId="{F094AE25-8768-2C46-B282-43AEBEE298B9}" destId="{F72603D1-E71A-A445-A2BB-EDCA1EFC5E51}" srcOrd="0" destOrd="0" presId="urn:microsoft.com/office/officeart/2008/layout/HorizontalMultiLevelHierarchy"/>
    <dgm:cxn modelId="{70EAA2B7-124B-0645-9ADA-FF61E6E1BD45}" srcId="{D082A950-BD07-CA46-BB33-7B8077FC14DC}" destId="{DE19C9F4-F8FE-DE46-A765-E40B3A836632}" srcOrd="0" destOrd="0" parTransId="{F353CB48-32BA-774F-BE21-5AC786447BDE}" sibTransId="{4F89DDEA-7B1A-B14A-9E25-8A9FEA9AEFCE}"/>
    <dgm:cxn modelId="{B5A6FBBC-76BE-E14F-AD71-D58C14217C1C}" type="presOf" srcId="{0C9DAD96-F516-BA4E-89E9-195AB72E40D0}" destId="{A94DBF80-AD4D-CD4A-8B93-AD2B7673F118}" srcOrd="0" destOrd="0" presId="urn:microsoft.com/office/officeart/2008/layout/HorizontalMultiLevelHierarchy"/>
    <dgm:cxn modelId="{61A051C3-3B99-8342-B92E-96C0058E3503}" srcId="{1C607174-20DC-A346-8F67-D56135A361C4}" destId="{ECB40465-1809-EC41-A3F1-EC8BFF8A2047}" srcOrd="0" destOrd="0" parTransId="{C9497597-010A-1A46-AA0D-676706C68AF6}" sibTransId="{03E39FC2-79E8-8246-AD44-07498C4267C2}"/>
    <dgm:cxn modelId="{D823A2C3-7113-0241-9887-D30F57841936}" srcId="{AF60282A-71B7-D74A-A317-8C8B694ECD82}" destId="{D082A950-BD07-CA46-BB33-7B8077FC14DC}" srcOrd="0" destOrd="0" parTransId="{94C14EC2-C793-9E42-B5A8-496205A2C412}" sibTransId="{1C881175-5E17-004C-B8E6-1D6FD2E82967}"/>
    <dgm:cxn modelId="{F2ED76CB-0911-5649-83BF-F4514B87F42E}" type="presOf" srcId="{2DA14B21-8363-D846-8295-4A7FC49018F4}" destId="{33FF3643-60DF-084B-92AF-2D9CAA631197}" srcOrd="0" destOrd="0" presId="urn:microsoft.com/office/officeart/2008/layout/HorizontalMultiLevelHierarchy"/>
    <dgm:cxn modelId="{551576D1-B613-8B4B-9ED4-DA3499C58EA1}" type="presOf" srcId="{C9497597-010A-1A46-AA0D-676706C68AF6}" destId="{0F3D8678-652E-C24D-B408-B89FD547C1B3}" srcOrd="1" destOrd="0" presId="urn:microsoft.com/office/officeart/2008/layout/HorizontalMultiLevelHierarchy"/>
    <dgm:cxn modelId="{5D67B3D4-CAFE-DB4B-8854-917A813E2C8E}" type="presOf" srcId="{1C607174-20DC-A346-8F67-D56135A361C4}" destId="{1E2DF35B-8D18-5741-9C1E-F079633968F8}" srcOrd="0" destOrd="0" presId="urn:microsoft.com/office/officeart/2008/layout/HorizontalMultiLevelHierarchy"/>
    <dgm:cxn modelId="{843A0FDA-E3ED-0646-879A-9F6DFBF94AE1}" type="presOf" srcId="{C7DAED5D-C1C3-FE42-8196-F31E2B53BEEB}" destId="{67521256-3B42-2841-962E-BC1D62802C88}" srcOrd="1" destOrd="0" presId="urn:microsoft.com/office/officeart/2008/layout/HorizontalMultiLevelHierarchy"/>
    <dgm:cxn modelId="{52A9C1DF-AE37-7947-A301-1B1EFE2AED29}" type="presOf" srcId="{3BBC5968-815C-FC48-BFAE-857B4CB2BE07}" destId="{02D6BC04-3606-4442-B1AF-41E051E9019F}" srcOrd="0" destOrd="0" presId="urn:microsoft.com/office/officeart/2008/layout/HorizontalMultiLevelHierarchy"/>
    <dgm:cxn modelId="{D1DF6AE0-B917-A94E-AE6B-E2757DE3F90F}" type="presOf" srcId="{1C8BE691-D188-8444-B623-AB2620585F78}" destId="{470A73CD-83E8-3F4C-88AA-3AAD51D3CA55}" srcOrd="0" destOrd="0" presId="urn:microsoft.com/office/officeart/2008/layout/HorizontalMultiLevelHierarchy"/>
    <dgm:cxn modelId="{48BD88E5-27A6-7F44-AC7C-69236B6427F9}" srcId="{DE19C9F4-F8FE-DE46-A765-E40B3A836632}" destId="{3BBC5968-815C-FC48-BFAE-857B4CB2BE07}" srcOrd="0" destOrd="0" parTransId="{37BFB19B-F88C-5E4C-A8A8-FF91F07E4EE5}" sibTransId="{8242ACAD-1EF8-4C41-AEDA-9C6D5CC622A1}"/>
    <dgm:cxn modelId="{9473B1EE-1AF5-7F42-9EAA-64DA99270527}" type="presOf" srcId="{58D06149-75EA-664D-B4EA-EABC29F4E4B3}" destId="{03498968-07B1-8E4E-88E9-3BAC661DFD6D}" srcOrd="0" destOrd="0" presId="urn:microsoft.com/office/officeart/2008/layout/HorizontalMultiLevelHierarchy"/>
    <dgm:cxn modelId="{5A7A08F7-B4EF-4042-9A3C-F0091AB80765}" type="presOf" srcId="{AF60282A-71B7-D74A-A317-8C8B694ECD82}" destId="{E220459E-7BE5-5847-9874-52AD856E8214}" srcOrd="0" destOrd="0" presId="urn:microsoft.com/office/officeart/2008/layout/HorizontalMultiLevelHierarchy"/>
    <dgm:cxn modelId="{2AA570F9-474C-3848-B0F4-5B285937A262}" type="presOf" srcId="{58D06149-75EA-664D-B4EA-EABC29F4E4B3}" destId="{AE2BD557-FBCE-CC4D-B376-BD7A70491C73}" srcOrd="1" destOrd="0" presId="urn:microsoft.com/office/officeart/2008/layout/HorizontalMultiLevelHierarchy"/>
    <dgm:cxn modelId="{BE9E2477-6510-7147-8FF5-B557E02F385A}" type="presParOf" srcId="{4651082E-2D38-FD45-9960-E6A0D2801171}" destId="{30DE8551-4CE0-E746-8586-DDC77D1AE0C7}" srcOrd="0" destOrd="0" presId="urn:microsoft.com/office/officeart/2008/layout/HorizontalMultiLevelHierarchy"/>
    <dgm:cxn modelId="{C95CAC48-14F5-D44A-A52D-B6F531376F38}" type="presParOf" srcId="{30DE8551-4CE0-E746-8586-DDC77D1AE0C7}" destId="{470A73CD-83E8-3F4C-88AA-3AAD51D3CA55}" srcOrd="0" destOrd="0" presId="urn:microsoft.com/office/officeart/2008/layout/HorizontalMultiLevelHierarchy"/>
    <dgm:cxn modelId="{E35073D0-9B07-3E4C-92A0-DBC9F7078FFF}" type="presParOf" srcId="{30DE8551-4CE0-E746-8586-DDC77D1AE0C7}" destId="{04D2C79E-727A-FE4F-B9A4-0F6C56F2E191}" srcOrd="1" destOrd="0" presId="urn:microsoft.com/office/officeart/2008/layout/HorizontalMultiLevelHierarchy"/>
    <dgm:cxn modelId="{B121B455-2EB4-1341-83EC-4E95C92A750E}" type="presParOf" srcId="{04D2C79E-727A-FE4F-B9A4-0F6C56F2E191}" destId="{07EB6311-4994-4A44-862A-A1C600CF6E86}" srcOrd="0" destOrd="0" presId="urn:microsoft.com/office/officeart/2008/layout/HorizontalMultiLevelHierarchy"/>
    <dgm:cxn modelId="{9C43485B-0BA3-2649-89F2-0D9F7675C020}" type="presParOf" srcId="{07EB6311-4994-4A44-862A-A1C600CF6E86}" destId="{67521256-3B42-2841-962E-BC1D62802C88}" srcOrd="0" destOrd="0" presId="urn:microsoft.com/office/officeart/2008/layout/HorizontalMultiLevelHierarchy"/>
    <dgm:cxn modelId="{E3D4FF2A-132A-DB4E-A0CC-B824EF07A0FE}" type="presParOf" srcId="{04D2C79E-727A-FE4F-B9A4-0F6C56F2E191}" destId="{B0FAB593-48CF-A24F-A708-89DCE87BE356}" srcOrd="1" destOrd="0" presId="urn:microsoft.com/office/officeart/2008/layout/HorizontalMultiLevelHierarchy"/>
    <dgm:cxn modelId="{119B8C31-E603-EE40-AF7C-FE61523AD66D}" type="presParOf" srcId="{B0FAB593-48CF-A24F-A708-89DCE87BE356}" destId="{A94DBF80-AD4D-CD4A-8B93-AD2B7673F118}" srcOrd="0" destOrd="0" presId="urn:microsoft.com/office/officeart/2008/layout/HorizontalMultiLevelHierarchy"/>
    <dgm:cxn modelId="{6E099A3C-302C-8047-BB85-06E039FBDB9C}" type="presParOf" srcId="{B0FAB593-48CF-A24F-A708-89DCE87BE356}" destId="{466E4AAD-4C1F-AF49-81AD-B0FCD855E636}" srcOrd="1" destOrd="0" presId="urn:microsoft.com/office/officeart/2008/layout/HorizontalMultiLevelHierarchy"/>
    <dgm:cxn modelId="{8DCED963-0B17-6343-A805-F4DBBE99A41D}" type="presParOf" srcId="{466E4AAD-4C1F-AF49-81AD-B0FCD855E636}" destId="{F72603D1-E71A-A445-A2BB-EDCA1EFC5E51}" srcOrd="0" destOrd="0" presId="urn:microsoft.com/office/officeart/2008/layout/HorizontalMultiLevelHierarchy"/>
    <dgm:cxn modelId="{BD21C97B-0E74-7B4A-9A6F-65CCECD3217F}" type="presParOf" srcId="{F72603D1-E71A-A445-A2BB-EDCA1EFC5E51}" destId="{D0EFC50C-8E56-3E41-98AB-9F10F4ED1D79}" srcOrd="0" destOrd="0" presId="urn:microsoft.com/office/officeart/2008/layout/HorizontalMultiLevelHierarchy"/>
    <dgm:cxn modelId="{86798C5B-0485-2844-8F79-F6AF76ADC49E}" type="presParOf" srcId="{466E4AAD-4C1F-AF49-81AD-B0FCD855E636}" destId="{0DD36797-1663-FC42-86CF-7BEA7341D2E1}" srcOrd="1" destOrd="0" presId="urn:microsoft.com/office/officeart/2008/layout/HorizontalMultiLevelHierarchy"/>
    <dgm:cxn modelId="{B116AEE4-9F02-4F44-AA04-C98EE6855A3D}" type="presParOf" srcId="{0DD36797-1663-FC42-86CF-7BEA7341D2E1}" destId="{33FF3643-60DF-084B-92AF-2D9CAA631197}" srcOrd="0" destOrd="0" presId="urn:microsoft.com/office/officeart/2008/layout/HorizontalMultiLevelHierarchy"/>
    <dgm:cxn modelId="{AFF62089-FDCC-1246-BE78-50A2D978A5B3}" type="presParOf" srcId="{0DD36797-1663-FC42-86CF-7BEA7341D2E1}" destId="{D668D92F-D015-C946-B40D-C360C17552C7}" srcOrd="1" destOrd="0" presId="urn:microsoft.com/office/officeart/2008/layout/HorizontalMultiLevelHierarchy"/>
    <dgm:cxn modelId="{B43FA41B-28EE-9F43-8430-292AAB35A732}" type="presParOf" srcId="{04D2C79E-727A-FE4F-B9A4-0F6C56F2E191}" destId="{03498968-07B1-8E4E-88E9-3BAC661DFD6D}" srcOrd="2" destOrd="0" presId="urn:microsoft.com/office/officeart/2008/layout/HorizontalMultiLevelHierarchy"/>
    <dgm:cxn modelId="{855E41F5-F054-5146-81E4-8D6E1D6CA101}" type="presParOf" srcId="{03498968-07B1-8E4E-88E9-3BAC661DFD6D}" destId="{AE2BD557-FBCE-CC4D-B376-BD7A70491C73}" srcOrd="0" destOrd="0" presId="urn:microsoft.com/office/officeart/2008/layout/HorizontalMultiLevelHierarchy"/>
    <dgm:cxn modelId="{A587C498-7825-E349-AF06-BBC092E3132D}" type="presParOf" srcId="{04D2C79E-727A-FE4F-B9A4-0F6C56F2E191}" destId="{81D6E720-A35A-C24A-844F-8F59D6BC17BE}" srcOrd="3" destOrd="0" presId="urn:microsoft.com/office/officeart/2008/layout/HorizontalMultiLevelHierarchy"/>
    <dgm:cxn modelId="{2BC3B89B-149A-4840-A5A5-71A601532A81}" type="presParOf" srcId="{81D6E720-A35A-C24A-844F-8F59D6BC17BE}" destId="{1E2DF35B-8D18-5741-9C1E-F079633968F8}" srcOrd="0" destOrd="0" presId="urn:microsoft.com/office/officeart/2008/layout/HorizontalMultiLevelHierarchy"/>
    <dgm:cxn modelId="{4D67DF1B-74AB-6E47-B08C-79769DCA9F5C}" type="presParOf" srcId="{81D6E720-A35A-C24A-844F-8F59D6BC17BE}" destId="{D234F33E-AE36-4D4C-A50B-3D6FEC57F073}" srcOrd="1" destOrd="0" presId="urn:microsoft.com/office/officeart/2008/layout/HorizontalMultiLevelHierarchy"/>
    <dgm:cxn modelId="{E5A991C0-8356-4A49-889A-9F10F2D43651}" type="presParOf" srcId="{D234F33E-AE36-4D4C-A50B-3D6FEC57F073}" destId="{51D2A9B5-3535-A941-A9E3-F685701D8217}" srcOrd="0" destOrd="0" presId="urn:microsoft.com/office/officeart/2008/layout/HorizontalMultiLevelHierarchy"/>
    <dgm:cxn modelId="{A0A422A9-B477-5047-86EA-8EC0D540608D}" type="presParOf" srcId="{51D2A9B5-3535-A941-A9E3-F685701D8217}" destId="{0F3D8678-652E-C24D-B408-B89FD547C1B3}" srcOrd="0" destOrd="0" presId="urn:microsoft.com/office/officeart/2008/layout/HorizontalMultiLevelHierarchy"/>
    <dgm:cxn modelId="{833B43E1-7DED-A547-BA39-6DEE432164D2}" type="presParOf" srcId="{D234F33E-AE36-4D4C-A50B-3D6FEC57F073}" destId="{82DE2165-D0A6-B641-A383-DEFD4D8A9DCB}" srcOrd="1" destOrd="0" presId="urn:microsoft.com/office/officeart/2008/layout/HorizontalMultiLevelHierarchy"/>
    <dgm:cxn modelId="{512B075A-1B18-0449-90D8-FEFC4802B672}" type="presParOf" srcId="{82DE2165-D0A6-B641-A383-DEFD4D8A9DCB}" destId="{44E6B30A-8A44-484C-929E-71F077DB7ED0}" srcOrd="0" destOrd="0" presId="urn:microsoft.com/office/officeart/2008/layout/HorizontalMultiLevelHierarchy"/>
    <dgm:cxn modelId="{D0F60F14-A691-C54C-81BD-F880A57CA156}" type="presParOf" srcId="{82DE2165-D0A6-B641-A383-DEFD4D8A9DCB}" destId="{0C61809D-BF05-C24F-A117-AEC1FD3DD687}" srcOrd="1" destOrd="0" presId="urn:microsoft.com/office/officeart/2008/layout/HorizontalMultiLevelHierarchy"/>
    <dgm:cxn modelId="{0C511DB2-29C3-C340-8B77-C612C149762B}" type="presParOf" srcId="{04D2C79E-727A-FE4F-B9A4-0F6C56F2E191}" destId="{5CC30FF6-5BF3-6A4D-8F5F-96A0613DA69D}" srcOrd="4" destOrd="0" presId="urn:microsoft.com/office/officeart/2008/layout/HorizontalMultiLevelHierarchy"/>
    <dgm:cxn modelId="{843A5F73-2A79-CC4C-816B-88DC81C33290}" type="presParOf" srcId="{5CC30FF6-5BF3-6A4D-8F5F-96A0613DA69D}" destId="{95DF87F6-526E-EC41-BBFF-8AD72E8FC562}" srcOrd="0" destOrd="0" presId="urn:microsoft.com/office/officeart/2008/layout/HorizontalMultiLevelHierarchy"/>
    <dgm:cxn modelId="{5B3EE7FE-FA8B-9B46-92A2-D2CE1D547579}" type="presParOf" srcId="{04D2C79E-727A-FE4F-B9A4-0F6C56F2E191}" destId="{F1DA11FF-8E0A-704D-8292-E3A33236806D}" srcOrd="5" destOrd="0" presId="urn:microsoft.com/office/officeart/2008/layout/HorizontalMultiLevelHierarchy"/>
    <dgm:cxn modelId="{42CB7893-7FA3-564B-8401-AFBAB984647A}" type="presParOf" srcId="{F1DA11FF-8E0A-704D-8292-E3A33236806D}" destId="{E220459E-7BE5-5847-9874-52AD856E8214}" srcOrd="0" destOrd="0" presId="urn:microsoft.com/office/officeart/2008/layout/HorizontalMultiLevelHierarchy"/>
    <dgm:cxn modelId="{F6030B4F-8B4C-C54E-AF52-817C9B16AE76}" type="presParOf" srcId="{F1DA11FF-8E0A-704D-8292-E3A33236806D}" destId="{11EBE5EB-B7E0-1A42-9608-CE6B7DF5DCBC}" srcOrd="1" destOrd="0" presId="urn:microsoft.com/office/officeart/2008/layout/HorizontalMultiLevelHierarchy"/>
    <dgm:cxn modelId="{6CCE081E-A270-6D44-BF4D-8C9344663A03}" type="presParOf" srcId="{11EBE5EB-B7E0-1A42-9608-CE6B7DF5DCBC}" destId="{6499912A-E3D2-1643-B874-9EDEC620331B}" srcOrd="0" destOrd="0" presId="urn:microsoft.com/office/officeart/2008/layout/HorizontalMultiLevelHierarchy"/>
    <dgm:cxn modelId="{24C6FDFB-5C3D-0A4C-B144-5EDF23DB8DAA}" type="presParOf" srcId="{6499912A-E3D2-1643-B874-9EDEC620331B}" destId="{4D3E5B11-7F85-7649-9A97-C312E4E4869A}" srcOrd="0" destOrd="0" presId="urn:microsoft.com/office/officeart/2008/layout/HorizontalMultiLevelHierarchy"/>
    <dgm:cxn modelId="{93075686-3ABE-FB4A-A739-7E6F1BEB8EB6}" type="presParOf" srcId="{11EBE5EB-B7E0-1A42-9608-CE6B7DF5DCBC}" destId="{58BC5B4C-7D21-8541-B486-7F9E4E667867}" srcOrd="1" destOrd="0" presId="urn:microsoft.com/office/officeart/2008/layout/HorizontalMultiLevelHierarchy"/>
    <dgm:cxn modelId="{3917DA88-756E-1D44-98EE-01249BA8C003}" type="presParOf" srcId="{58BC5B4C-7D21-8541-B486-7F9E4E667867}" destId="{C16AF42F-4AC2-674A-A4AE-8B81709F143B}" srcOrd="0" destOrd="0" presId="urn:microsoft.com/office/officeart/2008/layout/HorizontalMultiLevelHierarchy"/>
    <dgm:cxn modelId="{645A726C-3AB2-9F4F-A196-09AE51A17342}" type="presParOf" srcId="{58BC5B4C-7D21-8541-B486-7F9E4E667867}" destId="{3CDEA2D0-EB23-CA47-A094-491B89535855}" srcOrd="1" destOrd="0" presId="urn:microsoft.com/office/officeart/2008/layout/HorizontalMultiLevelHierarchy"/>
    <dgm:cxn modelId="{3AD11C84-3E1A-EC41-810D-5EE70E5020FC}" type="presParOf" srcId="{3CDEA2D0-EB23-CA47-A094-491B89535855}" destId="{02AA8B78-5BF8-EB46-94E7-7B0DA616F71A}" srcOrd="0" destOrd="0" presId="urn:microsoft.com/office/officeart/2008/layout/HorizontalMultiLevelHierarchy"/>
    <dgm:cxn modelId="{D4E44C7E-CA36-A640-A659-4D95FD056798}" type="presParOf" srcId="{02AA8B78-5BF8-EB46-94E7-7B0DA616F71A}" destId="{C5CA60B5-BF13-B44E-BAB8-EFE3E4CAEC5E}" srcOrd="0" destOrd="0" presId="urn:microsoft.com/office/officeart/2008/layout/HorizontalMultiLevelHierarchy"/>
    <dgm:cxn modelId="{3141B1ED-1776-C441-80A3-1D1F54107128}" type="presParOf" srcId="{3CDEA2D0-EB23-CA47-A094-491B89535855}" destId="{95672878-395E-AF4C-8FDE-3352BB8F0A05}" srcOrd="1" destOrd="0" presId="urn:microsoft.com/office/officeart/2008/layout/HorizontalMultiLevelHierarchy"/>
    <dgm:cxn modelId="{D39B53EC-CA32-FA42-8C87-0BB99AB376A6}" type="presParOf" srcId="{95672878-395E-AF4C-8FDE-3352BB8F0A05}" destId="{E77E7E29-1D1B-5346-862A-6F68F4A3EDFB}" srcOrd="0" destOrd="0" presId="urn:microsoft.com/office/officeart/2008/layout/HorizontalMultiLevelHierarchy"/>
    <dgm:cxn modelId="{8467CEE7-CD8D-0643-81AC-30D9598D476C}" type="presParOf" srcId="{95672878-395E-AF4C-8FDE-3352BB8F0A05}" destId="{AE679BDF-3066-EA4D-B393-AB7269CB3314}" srcOrd="1" destOrd="0" presId="urn:microsoft.com/office/officeart/2008/layout/HorizontalMultiLevelHierarchy"/>
    <dgm:cxn modelId="{F3D68C84-8687-D245-AC8E-FF1C472795B2}" type="presParOf" srcId="{AE679BDF-3066-EA4D-B393-AB7269CB3314}" destId="{E374C478-EEC7-CF4F-90E1-5EFC6A246132}" srcOrd="0" destOrd="0" presId="urn:microsoft.com/office/officeart/2008/layout/HorizontalMultiLevelHierarchy"/>
    <dgm:cxn modelId="{6BDB4452-4758-5F4C-B300-3400EBB33738}" type="presParOf" srcId="{E374C478-EEC7-CF4F-90E1-5EFC6A246132}" destId="{DCFF6FFC-8E81-C04B-BB7A-9704DB0186CF}" srcOrd="0" destOrd="0" presId="urn:microsoft.com/office/officeart/2008/layout/HorizontalMultiLevelHierarchy"/>
    <dgm:cxn modelId="{019C4E63-5C8C-6A48-BA0F-78E9227DBAB1}" type="presParOf" srcId="{AE679BDF-3066-EA4D-B393-AB7269CB3314}" destId="{73929AFF-D2CD-2548-9A33-AC49B7F315E8}" srcOrd="1" destOrd="0" presId="urn:microsoft.com/office/officeart/2008/layout/HorizontalMultiLevelHierarchy"/>
    <dgm:cxn modelId="{84EE468E-FF7B-4C43-BDD0-CA52840650EE}" type="presParOf" srcId="{73929AFF-D2CD-2548-9A33-AC49B7F315E8}" destId="{02D6BC04-3606-4442-B1AF-41E051E9019F}" srcOrd="0" destOrd="0" presId="urn:microsoft.com/office/officeart/2008/layout/HorizontalMultiLevelHierarchy"/>
    <dgm:cxn modelId="{BCA0BFB3-1EBD-6645-AAA9-9A2FD8C27071}" type="presParOf" srcId="{73929AFF-D2CD-2548-9A33-AC49B7F315E8}" destId="{F69D14DD-D4AB-0948-B5F7-88BCBAE8F667}" srcOrd="1" destOrd="0" presId="urn:microsoft.com/office/officeart/2008/layout/HorizontalMultiLevelHierarchy"/>
    <dgm:cxn modelId="{B32E2064-52DA-5A42-9B8B-CBBB25996F4D}" type="presParOf" srcId="{04D2C79E-727A-FE4F-B9A4-0F6C56F2E191}" destId="{2799FBA1-3E7D-7642-8E84-3FA970D1F4CD}" srcOrd="6" destOrd="0" presId="urn:microsoft.com/office/officeart/2008/layout/HorizontalMultiLevelHierarchy"/>
    <dgm:cxn modelId="{41D5B906-6A4A-6F40-9478-6D4B55E82DBF}" type="presParOf" srcId="{2799FBA1-3E7D-7642-8E84-3FA970D1F4CD}" destId="{DBB14A7B-0632-4F41-BC45-F05C05D49526}" srcOrd="0" destOrd="0" presId="urn:microsoft.com/office/officeart/2008/layout/HorizontalMultiLevelHierarchy"/>
    <dgm:cxn modelId="{F07ACCFF-0846-5148-9077-56935536A70D}" type="presParOf" srcId="{04D2C79E-727A-FE4F-B9A4-0F6C56F2E191}" destId="{B8AA3CD3-C9F9-2940-8F95-C70A223A5C35}" srcOrd="7" destOrd="0" presId="urn:microsoft.com/office/officeart/2008/layout/HorizontalMultiLevelHierarchy"/>
    <dgm:cxn modelId="{8130563C-992D-FC44-BC31-FF39E23E4EF7}" type="presParOf" srcId="{B8AA3CD3-C9F9-2940-8F95-C70A223A5C35}" destId="{4325AA46-42F9-6A40-BDDC-381B049E12F7}" srcOrd="0" destOrd="0" presId="urn:microsoft.com/office/officeart/2008/layout/HorizontalMultiLevelHierarchy"/>
    <dgm:cxn modelId="{BA1FFFCA-A1B0-564A-A544-80F08B859E59}" type="presParOf" srcId="{B8AA3CD3-C9F9-2940-8F95-C70A223A5C35}" destId="{E135455F-C657-6242-A5FA-83F0C7B61843}" srcOrd="1" destOrd="0" presId="urn:microsoft.com/office/officeart/2008/layout/HorizontalMultiLevelHierarchy"/>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C7C064-F390-7B42-9207-7F5968523B8F}" type="doc">
      <dgm:prSet loTypeId="urn:microsoft.com/office/officeart/2005/8/layout/process2" loCatId="" qsTypeId="urn:microsoft.com/office/officeart/2005/8/quickstyle/simple1" qsCatId="simple" csTypeId="urn:microsoft.com/office/officeart/2005/8/colors/accent0_2" csCatId="mainScheme" phldr="1"/>
      <dgm:spPr/>
      <dgm:t>
        <a:bodyPr/>
        <a:lstStyle/>
        <a:p>
          <a:endParaRPr lang="en-GB"/>
        </a:p>
      </dgm:t>
    </dgm:pt>
    <dgm:pt modelId="{B65610C4-C646-8040-BB49-D1EBA7DD5FBF}">
      <dgm:prSet phldrT="[Text]" custT="1"/>
      <dgm:spPr/>
      <dgm:t>
        <a:bodyPr/>
        <a:lstStyle/>
        <a:p>
          <a:r>
            <a:rPr lang="en-GB" sz="1600" dirty="0">
              <a:latin typeface="Arial" panose="020B0604020202020204" pitchFamily="34" charset="0"/>
              <a:cs typeface="Arial" panose="020B0604020202020204" pitchFamily="34" charset="0"/>
            </a:rPr>
            <a:t>Implementing Semi-supervised Mean Teacher approach.</a:t>
          </a:r>
        </a:p>
      </dgm:t>
    </dgm:pt>
    <dgm:pt modelId="{F3EF644F-DAED-F949-A37B-B4ABD954E5CA}" type="parTrans" cxnId="{BFE6D3E6-5F5A-F544-B0C1-758C68C1B4C3}">
      <dgm:prSet/>
      <dgm:spPr/>
      <dgm:t>
        <a:bodyPr/>
        <a:lstStyle/>
        <a:p>
          <a:endParaRPr lang="en-GB" sz="1600">
            <a:latin typeface="Arial" panose="020B0604020202020204" pitchFamily="34" charset="0"/>
            <a:cs typeface="Arial" panose="020B0604020202020204" pitchFamily="34" charset="0"/>
          </a:endParaRPr>
        </a:p>
      </dgm:t>
    </dgm:pt>
    <dgm:pt modelId="{E1BBA0A4-FFF2-EB46-8660-B97F05F34278}" type="sibTrans" cxnId="{BFE6D3E6-5F5A-F544-B0C1-758C68C1B4C3}">
      <dgm:prSet custT="1"/>
      <dgm:spPr/>
      <dgm:t>
        <a:bodyPr/>
        <a:lstStyle/>
        <a:p>
          <a:endParaRPr lang="en-GB" sz="1600">
            <a:latin typeface="Arial" panose="020B0604020202020204" pitchFamily="34" charset="0"/>
            <a:cs typeface="Arial" panose="020B0604020202020204" pitchFamily="34" charset="0"/>
          </a:endParaRPr>
        </a:p>
      </dgm:t>
    </dgm:pt>
    <dgm:pt modelId="{257D773D-5A92-1445-AD36-8CF511CC9877}">
      <dgm:prSet phldrT="[Text]" custT="1"/>
      <dgm:spPr/>
      <dgm:t>
        <a:bodyPr/>
        <a:lstStyle/>
        <a:p>
          <a:r>
            <a:rPr lang="en-GB" sz="1600" dirty="0">
              <a:latin typeface="Arial" panose="020B0604020202020204" pitchFamily="34" charset="0"/>
              <a:cs typeface="Arial" panose="020B0604020202020204" pitchFamily="34" charset="0"/>
            </a:rPr>
            <a:t>Utilizing attack recipes</a:t>
          </a:r>
        </a:p>
      </dgm:t>
    </dgm:pt>
    <dgm:pt modelId="{6FC4BE65-D690-6D47-9D41-6A9638046B1E}" type="parTrans" cxnId="{BB64C137-9153-9A45-B8BB-C603B25E29F4}">
      <dgm:prSet/>
      <dgm:spPr/>
      <dgm:t>
        <a:bodyPr/>
        <a:lstStyle/>
        <a:p>
          <a:endParaRPr lang="en-GB" sz="1600">
            <a:latin typeface="Arial" panose="020B0604020202020204" pitchFamily="34" charset="0"/>
            <a:cs typeface="Arial" panose="020B0604020202020204" pitchFamily="34" charset="0"/>
          </a:endParaRPr>
        </a:p>
      </dgm:t>
    </dgm:pt>
    <dgm:pt modelId="{9B5DDA9B-0417-4E49-8B69-57541D7B767F}" type="sibTrans" cxnId="{BB64C137-9153-9A45-B8BB-C603B25E29F4}">
      <dgm:prSet custT="1"/>
      <dgm:spPr/>
      <dgm:t>
        <a:bodyPr/>
        <a:lstStyle/>
        <a:p>
          <a:endParaRPr lang="en-GB" sz="1600">
            <a:latin typeface="Arial" panose="020B0604020202020204" pitchFamily="34" charset="0"/>
            <a:cs typeface="Arial" panose="020B0604020202020204" pitchFamily="34" charset="0"/>
          </a:endParaRPr>
        </a:p>
      </dgm:t>
    </dgm:pt>
    <dgm:pt modelId="{F84D5B70-5D29-1742-9FD2-6B8C59345B62}">
      <dgm:prSet phldrT="[Text]" custT="1"/>
      <dgm:spPr/>
      <dgm:t>
        <a:bodyPr/>
        <a:lstStyle/>
        <a:p>
          <a:r>
            <a:rPr lang="en-GB" sz="1600" dirty="0">
              <a:latin typeface="Arial" panose="020B0604020202020204" pitchFamily="34" charset="0"/>
              <a:cs typeface="Arial" panose="020B0604020202020204" pitchFamily="34" charset="0"/>
            </a:rPr>
            <a:t>Robustness evaluation</a:t>
          </a:r>
        </a:p>
      </dgm:t>
    </dgm:pt>
    <dgm:pt modelId="{5E5B3EBB-794F-794F-A92B-81F70F9E54D0}" type="parTrans" cxnId="{A5A71B13-29FA-BD4C-A8A4-73528FCEE02F}">
      <dgm:prSet/>
      <dgm:spPr/>
      <dgm:t>
        <a:bodyPr/>
        <a:lstStyle/>
        <a:p>
          <a:endParaRPr lang="en-GB" sz="1600">
            <a:latin typeface="Arial" panose="020B0604020202020204" pitchFamily="34" charset="0"/>
            <a:cs typeface="Arial" panose="020B0604020202020204" pitchFamily="34" charset="0"/>
          </a:endParaRPr>
        </a:p>
      </dgm:t>
    </dgm:pt>
    <dgm:pt modelId="{910A82BA-1361-584C-B906-5D91FE946F74}" type="sibTrans" cxnId="{A5A71B13-29FA-BD4C-A8A4-73528FCEE02F}">
      <dgm:prSet/>
      <dgm:spPr/>
      <dgm:t>
        <a:bodyPr/>
        <a:lstStyle/>
        <a:p>
          <a:endParaRPr lang="en-GB" sz="1600">
            <a:latin typeface="Arial" panose="020B0604020202020204" pitchFamily="34" charset="0"/>
            <a:cs typeface="Arial" panose="020B0604020202020204" pitchFamily="34" charset="0"/>
          </a:endParaRPr>
        </a:p>
      </dgm:t>
    </dgm:pt>
    <dgm:pt modelId="{756F5A16-6010-D445-AB2E-B0717F721BA9}">
      <dgm:prSet phldrT="[Text]" custT="1"/>
      <dgm:spPr/>
      <dgm:t>
        <a:bodyPr/>
        <a:lstStyle/>
        <a:p>
          <a:r>
            <a:rPr lang="en-GB" sz="1600" dirty="0">
              <a:latin typeface="Arial" panose="020B0604020202020204" pitchFamily="34" charset="0"/>
              <a:cs typeface="Arial" panose="020B0604020202020204" pitchFamily="34" charset="0"/>
            </a:rPr>
            <a:t>Creating prominent adversarial unlabelled data.</a:t>
          </a:r>
        </a:p>
      </dgm:t>
    </dgm:pt>
    <dgm:pt modelId="{03434B59-A5B4-514F-A343-47EBF0739FE1}" type="parTrans" cxnId="{4BF5082E-A032-B54E-B5A1-E147C41CAA33}">
      <dgm:prSet/>
      <dgm:spPr/>
      <dgm:t>
        <a:bodyPr/>
        <a:lstStyle/>
        <a:p>
          <a:endParaRPr lang="en-GB" sz="1600">
            <a:latin typeface="Arial" panose="020B0604020202020204" pitchFamily="34" charset="0"/>
            <a:cs typeface="Arial" panose="020B0604020202020204" pitchFamily="34" charset="0"/>
          </a:endParaRPr>
        </a:p>
      </dgm:t>
    </dgm:pt>
    <dgm:pt modelId="{96031F6F-0F2A-9B4B-A4F8-91D871B97B41}" type="sibTrans" cxnId="{4BF5082E-A032-B54E-B5A1-E147C41CAA33}">
      <dgm:prSet custT="1"/>
      <dgm:spPr/>
      <dgm:t>
        <a:bodyPr/>
        <a:lstStyle/>
        <a:p>
          <a:endParaRPr lang="en-GB" sz="1600">
            <a:latin typeface="Arial" panose="020B0604020202020204" pitchFamily="34" charset="0"/>
            <a:cs typeface="Arial" panose="020B0604020202020204" pitchFamily="34" charset="0"/>
          </a:endParaRPr>
        </a:p>
      </dgm:t>
    </dgm:pt>
    <dgm:pt modelId="{45C0A77C-D705-4742-B10B-7BD3B554BD2E}">
      <dgm:prSet phldrT="[Text]" custT="1"/>
      <dgm:spPr/>
      <dgm:t>
        <a:bodyPr/>
        <a:lstStyle/>
        <a:p>
          <a:r>
            <a:rPr lang="en-GB" sz="1600" dirty="0">
              <a:latin typeface="Arial" panose="020B0604020202020204" pitchFamily="34" charset="0"/>
              <a:cs typeface="Arial" panose="020B0604020202020204" pitchFamily="34" charset="0"/>
            </a:rPr>
            <a:t>Introducing crafted adversarial unlabelled data into training.</a:t>
          </a:r>
        </a:p>
      </dgm:t>
    </dgm:pt>
    <dgm:pt modelId="{473CB15F-E24A-F14B-91BA-7E03A621102D}" type="parTrans" cxnId="{80B8C414-FED5-9D40-956E-26135870DCC5}">
      <dgm:prSet/>
      <dgm:spPr/>
      <dgm:t>
        <a:bodyPr/>
        <a:lstStyle/>
        <a:p>
          <a:endParaRPr lang="en-GB"/>
        </a:p>
      </dgm:t>
    </dgm:pt>
    <dgm:pt modelId="{28E4E0DA-A4EF-294B-8165-BDD3091D8055}" type="sibTrans" cxnId="{80B8C414-FED5-9D40-956E-26135870DCC5}">
      <dgm:prSet/>
      <dgm:spPr/>
      <dgm:t>
        <a:bodyPr/>
        <a:lstStyle/>
        <a:p>
          <a:endParaRPr lang="en-GB"/>
        </a:p>
      </dgm:t>
    </dgm:pt>
    <dgm:pt modelId="{46247F9D-E5FD-4744-A21E-E49541348BAD}" type="pres">
      <dgm:prSet presAssocID="{B6C7C064-F390-7B42-9207-7F5968523B8F}" presName="linearFlow" presStyleCnt="0">
        <dgm:presLayoutVars>
          <dgm:resizeHandles val="exact"/>
        </dgm:presLayoutVars>
      </dgm:prSet>
      <dgm:spPr/>
    </dgm:pt>
    <dgm:pt modelId="{BDA92807-44F5-4E4E-80CB-EFA52B9C4004}" type="pres">
      <dgm:prSet presAssocID="{756F5A16-6010-D445-AB2E-B0717F721BA9}" presName="node" presStyleLbl="node1" presStyleIdx="0" presStyleCnt="5" custScaleX="141947">
        <dgm:presLayoutVars>
          <dgm:bulletEnabled val="1"/>
        </dgm:presLayoutVars>
      </dgm:prSet>
      <dgm:spPr/>
    </dgm:pt>
    <dgm:pt modelId="{D925DE9B-D419-D142-93AF-B5643A14456C}" type="pres">
      <dgm:prSet presAssocID="{96031F6F-0F2A-9B4B-A4F8-91D871B97B41}" presName="sibTrans" presStyleLbl="sibTrans2D1" presStyleIdx="0" presStyleCnt="4"/>
      <dgm:spPr/>
    </dgm:pt>
    <dgm:pt modelId="{53680225-59D0-684A-B315-C9543955EEC4}" type="pres">
      <dgm:prSet presAssocID="{96031F6F-0F2A-9B4B-A4F8-91D871B97B41}" presName="connectorText" presStyleLbl="sibTrans2D1" presStyleIdx="0" presStyleCnt="4"/>
      <dgm:spPr/>
    </dgm:pt>
    <dgm:pt modelId="{72BC8E65-B6F8-E048-8D8A-E0CE8159B665}" type="pres">
      <dgm:prSet presAssocID="{B65610C4-C646-8040-BB49-D1EBA7DD5FBF}" presName="node" presStyleLbl="node1" presStyleIdx="1" presStyleCnt="5" custScaleX="140203">
        <dgm:presLayoutVars>
          <dgm:bulletEnabled val="1"/>
        </dgm:presLayoutVars>
      </dgm:prSet>
      <dgm:spPr/>
    </dgm:pt>
    <dgm:pt modelId="{4C893147-8021-404F-B9A4-B638D0AA7A94}" type="pres">
      <dgm:prSet presAssocID="{E1BBA0A4-FFF2-EB46-8660-B97F05F34278}" presName="sibTrans" presStyleLbl="sibTrans2D1" presStyleIdx="1" presStyleCnt="4"/>
      <dgm:spPr/>
    </dgm:pt>
    <dgm:pt modelId="{7504A845-5021-B94D-8D91-EA4F9E926E98}" type="pres">
      <dgm:prSet presAssocID="{E1BBA0A4-FFF2-EB46-8660-B97F05F34278}" presName="connectorText" presStyleLbl="sibTrans2D1" presStyleIdx="1" presStyleCnt="4"/>
      <dgm:spPr/>
    </dgm:pt>
    <dgm:pt modelId="{641369A2-3B25-D24C-B8E7-E1478D06287D}" type="pres">
      <dgm:prSet presAssocID="{45C0A77C-D705-4742-B10B-7BD3B554BD2E}" presName="node" presStyleLbl="node1" presStyleIdx="2" presStyleCnt="5" custScaleX="145434" custLinFactNeighborX="1308">
        <dgm:presLayoutVars>
          <dgm:bulletEnabled val="1"/>
        </dgm:presLayoutVars>
      </dgm:prSet>
      <dgm:spPr/>
    </dgm:pt>
    <dgm:pt modelId="{4E11C233-A025-9F4E-92FD-A5689544762F}" type="pres">
      <dgm:prSet presAssocID="{28E4E0DA-A4EF-294B-8165-BDD3091D8055}" presName="sibTrans" presStyleLbl="sibTrans2D1" presStyleIdx="2" presStyleCnt="4"/>
      <dgm:spPr/>
    </dgm:pt>
    <dgm:pt modelId="{1E04156E-E57E-F847-B0BA-DA1BB39B1694}" type="pres">
      <dgm:prSet presAssocID="{28E4E0DA-A4EF-294B-8165-BDD3091D8055}" presName="connectorText" presStyleLbl="sibTrans2D1" presStyleIdx="2" presStyleCnt="4"/>
      <dgm:spPr/>
    </dgm:pt>
    <dgm:pt modelId="{B9B0AC27-AB1A-A746-ACC5-CE2C53764898}" type="pres">
      <dgm:prSet presAssocID="{257D773D-5A92-1445-AD36-8CF511CC9877}" presName="node" presStyleLbl="node1" presStyleIdx="3" presStyleCnt="5" custScaleX="144562" custLinFactNeighborX="1744">
        <dgm:presLayoutVars>
          <dgm:bulletEnabled val="1"/>
        </dgm:presLayoutVars>
      </dgm:prSet>
      <dgm:spPr/>
    </dgm:pt>
    <dgm:pt modelId="{1987214B-6703-2B44-85E2-2B3CDC547C3A}" type="pres">
      <dgm:prSet presAssocID="{9B5DDA9B-0417-4E49-8B69-57541D7B767F}" presName="sibTrans" presStyleLbl="sibTrans2D1" presStyleIdx="3" presStyleCnt="4"/>
      <dgm:spPr/>
    </dgm:pt>
    <dgm:pt modelId="{03C95F52-3AFC-A84C-9C76-8D4F29F5DFD6}" type="pres">
      <dgm:prSet presAssocID="{9B5DDA9B-0417-4E49-8B69-57541D7B767F}" presName="connectorText" presStyleLbl="sibTrans2D1" presStyleIdx="3" presStyleCnt="4"/>
      <dgm:spPr/>
    </dgm:pt>
    <dgm:pt modelId="{68759126-D42D-9C42-92EB-44B027AEB198}" type="pres">
      <dgm:prSet presAssocID="{F84D5B70-5D29-1742-9FD2-6B8C59345B62}" presName="node" presStyleLbl="node1" presStyleIdx="4" presStyleCnt="5" custScaleX="141075" custLinFactNeighborX="2180">
        <dgm:presLayoutVars>
          <dgm:bulletEnabled val="1"/>
        </dgm:presLayoutVars>
      </dgm:prSet>
      <dgm:spPr/>
    </dgm:pt>
  </dgm:ptLst>
  <dgm:cxnLst>
    <dgm:cxn modelId="{B2C24003-22F2-2147-A6A5-F39EB0450BBC}" type="presOf" srcId="{B65610C4-C646-8040-BB49-D1EBA7DD5FBF}" destId="{72BC8E65-B6F8-E048-8D8A-E0CE8159B665}" srcOrd="0" destOrd="0" presId="urn:microsoft.com/office/officeart/2005/8/layout/process2"/>
    <dgm:cxn modelId="{4746E50A-E040-F040-9C43-351053C758CA}" type="presOf" srcId="{E1BBA0A4-FFF2-EB46-8660-B97F05F34278}" destId="{4C893147-8021-404F-B9A4-B638D0AA7A94}" srcOrd="0" destOrd="0" presId="urn:microsoft.com/office/officeart/2005/8/layout/process2"/>
    <dgm:cxn modelId="{111EEC10-A74F-DB43-B88D-326164D9332E}" type="presOf" srcId="{E1BBA0A4-FFF2-EB46-8660-B97F05F34278}" destId="{7504A845-5021-B94D-8D91-EA4F9E926E98}" srcOrd="1" destOrd="0" presId="urn:microsoft.com/office/officeart/2005/8/layout/process2"/>
    <dgm:cxn modelId="{A5A71B13-29FA-BD4C-A8A4-73528FCEE02F}" srcId="{B6C7C064-F390-7B42-9207-7F5968523B8F}" destId="{F84D5B70-5D29-1742-9FD2-6B8C59345B62}" srcOrd="4" destOrd="0" parTransId="{5E5B3EBB-794F-794F-A92B-81F70F9E54D0}" sibTransId="{910A82BA-1361-584C-B906-5D91FE946F74}"/>
    <dgm:cxn modelId="{05561C14-6838-8D4C-A522-D41748599986}" type="presOf" srcId="{9B5DDA9B-0417-4E49-8B69-57541D7B767F}" destId="{1987214B-6703-2B44-85E2-2B3CDC547C3A}" srcOrd="0" destOrd="0" presId="urn:microsoft.com/office/officeart/2005/8/layout/process2"/>
    <dgm:cxn modelId="{80B8C414-FED5-9D40-956E-26135870DCC5}" srcId="{B6C7C064-F390-7B42-9207-7F5968523B8F}" destId="{45C0A77C-D705-4742-B10B-7BD3B554BD2E}" srcOrd="2" destOrd="0" parTransId="{473CB15F-E24A-F14B-91BA-7E03A621102D}" sibTransId="{28E4E0DA-A4EF-294B-8165-BDD3091D8055}"/>
    <dgm:cxn modelId="{34ACA322-8718-5C45-B9B7-63D416B33DF3}" type="presOf" srcId="{28E4E0DA-A4EF-294B-8165-BDD3091D8055}" destId="{4E11C233-A025-9F4E-92FD-A5689544762F}" srcOrd="0" destOrd="0" presId="urn:microsoft.com/office/officeart/2005/8/layout/process2"/>
    <dgm:cxn modelId="{4BF5082E-A032-B54E-B5A1-E147C41CAA33}" srcId="{B6C7C064-F390-7B42-9207-7F5968523B8F}" destId="{756F5A16-6010-D445-AB2E-B0717F721BA9}" srcOrd="0" destOrd="0" parTransId="{03434B59-A5B4-514F-A343-47EBF0739FE1}" sibTransId="{96031F6F-0F2A-9B4B-A4F8-91D871B97B41}"/>
    <dgm:cxn modelId="{BB64C137-9153-9A45-B8BB-C603B25E29F4}" srcId="{B6C7C064-F390-7B42-9207-7F5968523B8F}" destId="{257D773D-5A92-1445-AD36-8CF511CC9877}" srcOrd="3" destOrd="0" parTransId="{6FC4BE65-D690-6D47-9D41-6A9638046B1E}" sibTransId="{9B5DDA9B-0417-4E49-8B69-57541D7B767F}"/>
    <dgm:cxn modelId="{C2F46851-8126-D949-9F02-57F077C56E3D}" type="presOf" srcId="{257D773D-5A92-1445-AD36-8CF511CC9877}" destId="{B9B0AC27-AB1A-A746-ACC5-CE2C53764898}" srcOrd="0" destOrd="0" presId="urn:microsoft.com/office/officeart/2005/8/layout/process2"/>
    <dgm:cxn modelId="{0E1B0954-4391-144C-8644-DD67BB0C7E37}" type="presOf" srcId="{96031F6F-0F2A-9B4B-A4F8-91D871B97B41}" destId="{D925DE9B-D419-D142-93AF-B5643A14456C}" srcOrd="0" destOrd="0" presId="urn:microsoft.com/office/officeart/2005/8/layout/process2"/>
    <dgm:cxn modelId="{86D70656-A183-604B-84CD-3E7BD1E74B12}" type="presOf" srcId="{756F5A16-6010-D445-AB2E-B0717F721BA9}" destId="{BDA92807-44F5-4E4E-80CB-EFA52B9C4004}" srcOrd="0" destOrd="0" presId="urn:microsoft.com/office/officeart/2005/8/layout/process2"/>
    <dgm:cxn modelId="{7E256D58-FBC1-9345-949C-CD4502E84A2C}" type="presOf" srcId="{B6C7C064-F390-7B42-9207-7F5968523B8F}" destId="{46247F9D-E5FD-4744-A21E-E49541348BAD}" srcOrd="0" destOrd="0" presId="urn:microsoft.com/office/officeart/2005/8/layout/process2"/>
    <dgm:cxn modelId="{B2229E6A-2C4D-3A41-B194-0B985FD929AC}" type="presOf" srcId="{45C0A77C-D705-4742-B10B-7BD3B554BD2E}" destId="{641369A2-3B25-D24C-B8E7-E1478D06287D}" srcOrd="0" destOrd="0" presId="urn:microsoft.com/office/officeart/2005/8/layout/process2"/>
    <dgm:cxn modelId="{F59AE87D-1F27-8048-9F80-973A464738FA}" type="presOf" srcId="{96031F6F-0F2A-9B4B-A4F8-91D871B97B41}" destId="{53680225-59D0-684A-B315-C9543955EEC4}" srcOrd="1" destOrd="0" presId="urn:microsoft.com/office/officeart/2005/8/layout/process2"/>
    <dgm:cxn modelId="{E077E384-07A5-7347-8E3C-EE0E1B8EA2E0}" type="presOf" srcId="{28E4E0DA-A4EF-294B-8165-BDD3091D8055}" destId="{1E04156E-E57E-F847-B0BA-DA1BB39B1694}" srcOrd="1" destOrd="0" presId="urn:microsoft.com/office/officeart/2005/8/layout/process2"/>
    <dgm:cxn modelId="{BA8EAF92-21B6-A248-AA26-F8578D6C0C47}" type="presOf" srcId="{F84D5B70-5D29-1742-9FD2-6B8C59345B62}" destId="{68759126-D42D-9C42-92EB-44B027AEB198}" srcOrd="0" destOrd="0" presId="urn:microsoft.com/office/officeart/2005/8/layout/process2"/>
    <dgm:cxn modelId="{C9A561CD-7D20-D44A-B888-11934BDEC46C}" type="presOf" srcId="{9B5DDA9B-0417-4E49-8B69-57541D7B767F}" destId="{03C95F52-3AFC-A84C-9C76-8D4F29F5DFD6}" srcOrd="1" destOrd="0" presId="urn:microsoft.com/office/officeart/2005/8/layout/process2"/>
    <dgm:cxn modelId="{BFE6D3E6-5F5A-F544-B0C1-758C68C1B4C3}" srcId="{B6C7C064-F390-7B42-9207-7F5968523B8F}" destId="{B65610C4-C646-8040-BB49-D1EBA7DD5FBF}" srcOrd="1" destOrd="0" parTransId="{F3EF644F-DAED-F949-A37B-B4ABD954E5CA}" sibTransId="{E1BBA0A4-FFF2-EB46-8660-B97F05F34278}"/>
    <dgm:cxn modelId="{BF0E7040-2A5A-EA4F-AF34-E2A6FF624584}" type="presParOf" srcId="{46247F9D-E5FD-4744-A21E-E49541348BAD}" destId="{BDA92807-44F5-4E4E-80CB-EFA52B9C4004}" srcOrd="0" destOrd="0" presId="urn:microsoft.com/office/officeart/2005/8/layout/process2"/>
    <dgm:cxn modelId="{21336325-C96E-3444-98DA-50C26C87C34B}" type="presParOf" srcId="{46247F9D-E5FD-4744-A21E-E49541348BAD}" destId="{D925DE9B-D419-D142-93AF-B5643A14456C}" srcOrd="1" destOrd="0" presId="urn:microsoft.com/office/officeart/2005/8/layout/process2"/>
    <dgm:cxn modelId="{8D973B8B-AAFD-6445-AFF1-124712B91B46}" type="presParOf" srcId="{D925DE9B-D419-D142-93AF-B5643A14456C}" destId="{53680225-59D0-684A-B315-C9543955EEC4}" srcOrd="0" destOrd="0" presId="urn:microsoft.com/office/officeart/2005/8/layout/process2"/>
    <dgm:cxn modelId="{CC5226C4-101D-364D-BD7B-F5DFC3940741}" type="presParOf" srcId="{46247F9D-E5FD-4744-A21E-E49541348BAD}" destId="{72BC8E65-B6F8-E048-8D8A-E0CE8159B665}" srcOrd="2" destOrd="0" presId="urn:microsoft.com/office/officeart/2005/8/layout/process2"/>
    <dgm:cxn modelId="{43084427-7B70-AB46-A1EB-201ECF5E61CC}" type="presParOf" srcId="{46247F9D-E5FD-4744-A21E-E49541348BAD}" destId="{4C893147-8021-404F-B9A4-B638D0AA7A94}" srcOrd="3" destOrd="0" presId="urn:microsoft.com/office/officeart/2005/8/layout/process2"/>
    <dgm:cxn modelId="{32461C20-0E76-7541-8902-FFA8C14C0705}" type="presParOf" srcId="{4C893147-8021-404F-B9A4-B638D0AA7A94}" destId="{7504A845-5021-B94D-8D91-EA4F9E926E98}" srcOrd="0" destOrd="0" presId="urn:microsoft.com/office/officeart/2005/8/layout/process2"/>
    <dgm:cxn modelId="{01D2BF27-3787-AB46-B1E4-99DAF4A62E9F}" type="presParOf" srcId="{46247F9D-E5FD-4744-A21E-E49541348BAD}" destId="{641369A2-3B25-D24C-B8E7-E1478D06287D}" srcOrd="4" destOrd="0" presId="urn:microsoft.com/office/officeart/2005/8/layout/process2"/>
    <dgm:cxn modelId="{23D87817-7CDF-DF40-933E-00AC685ED5FD}" type="presParOf" srcId="{46247F9D-E5FD-4744-A21E-E49541348BAD}" destId="{4E11C233-A025-9F4E-92FD-A5689544762F}" srcOrd="5" destOrd="0" presId="urn:microsoft.com/office/officeart/2005/8/layout/process2"/>
    <dgm:cxn modelId="{EAAB5797-D065-CE4D-BA5D-CF45C0BD1517}" type="presParOf" srcId="{4E11C233-A025-9F4E-92FD-A5689544762F}" destId="{1E04156E-E57E-F847-B0BA-DA1BB39B1694}" srcOrd="0" destOrd="0" presId="urn:microsoft.com/office/officeart/2005/8/layout/process2"/>
    <dgm:cxn modelId="{5C3CBA01-BB8B-8642-9CCE-673F7A9EB994}" type="presParOf" srcId="{46247F9D-E5FD-4744-A21E-E49541348BAD}" destId="{B9B0AC27-AB1A-A746-ACC5-CE2C53764898}" srcOrd="6" destOrd="0" presId="urn:microsoft.com/office/officeart/2005/8/layout/process2"/>
    <dgm:cxn modelId="{AD819818-D512-8B46-8D54-574BED5F5C13}" type="presParOf" srcId="{46247F9D-E5FD-4744-A21E-E49541348BAD}" destId="{1987214B-6703-2B44-85E2-2B3CDC547C3A}" srcOrd="7" destOrd="0" presId="urn:microsoft.com/office/officeart/2005/8/layout/process2"/>
    <dgm:cxn modelId="{E51E2AE0-82E9-7D4D-9D57-252C1CD18005}" type="presParOf" srcId="{1987214B-6703-2B44-85E2-2B3CDC547C3A}" destId="{03C95F52-3AFC-A84C-9C76-8D4F29F5DFD6}" srcOrd="0" destOrd="0" presId="urn:microsoft.com/office/officeart/2005/8/layout/process2"/>
    <dgm:cxn modelId="{019A1CC7-FC25-1548-B637-427C955F5C8F}" type="presParOf" srcId="{46247F9D-E5FD-4744-A21E-E49541348BAD}" destId="{68759126-D42D-9C42-92EB-44B027AEB198}" srcOrd="8" destOrd="0" presId="urn:microsoft.com/office/officeart/2005/8/layout/process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C7C064-F390-7B42-9207-7F5968523B8F}" type="doc">
      <dgm:prSet loTypeId="urn:microsoft.com/office/officeart/2005/8/layout/default" loCatId="" qsTypeId="urn:microsoft.com/office/officeart/2005/8/quickstyle/simple1" qsCatId="simple" csTypeId="urn:microsoft.com/office/officeart/2005/8/colors/colorful1" csCatId="colorful" phldr="1"/>
      <dgm:spPr/>
      <dgm:t>
        <a:bodyPr/>
        <a:lstStyle/>
        <a:p>
          <a:endParaRPr lang="en-GB"/>
        </a:p>
      </dgm:t>
    </dgm:pt>
    <dgm:pt modelId="{B65610C4-C646-8040-BB49-D1EBA7DD5FBF}">
      <dgm:prSet phldrT="[Text]" custT="1"/>
      <dgm:spPr/>
      <dgm:t>
        <a:bodyPr/>
        <a:lstStyle/>
        <a:p>
          <a:r>
            <a:rPr lang="en-GB" sz="1600" dirty="0">
              <a:latin typeface="Arial" panose="020B0604020202020204" pitchFamily="34" charset="0"/>
              <a:cs typeface="Arial" panose="020B0604020202020204" pitchFamily="34" charset="0"/>
            </a:rPr>
            <a:t>Implementing Semi-supervised Mean Teacher approach in text classification.</a:t>
          </a:r>
        </a:p>
      </dgm:t>
    </dgm:pt>
    <dgm:pt modelId="{F3EF644F-DAED-F949-A37B-B4ABD954E5CA}" type="parTrans" cxnId="{BFE6D3E6-5F5A-F544-B0C1-758C68C1B4C3}">
      <dgm:prSet/>
      <dgm:spPr/>
      <dgm:t>
        <a:bodyPr/>
        <a:lstStyle/>
        <a:p>
          <a:endParaRPr lang="en-GB" sz="1600">
            <a:latin typeface="Arial" panose="020B0604020202020204" pitchFamily="34" charset="0"/>
            <a:cs typeface="Arial" panose="020B0604020202020204" pitchFamily="34" charset="0"/>
          </a:endParaRPr>
        </a:p>
      </dgm:t>
    </dgm:pt>
    <dgm:pt modelId="{E1BBA0A4-FFF2-EB46-8660-B97F05F34278}" type="sibTrans" cxnId="{BFE6D3E6-5F5A-F544-B0C1-758C68C1B4C3}">
      <dgm:prSet/>
      <dgm:spPr/>
      <dgm:t>
        <a:bodyPr/>
        <a:lstStyle/>
        <a:p>
          <a:endParaRPr lang="en-GB" sz="1600">
            <a:latin typeface="Arial" panose="020B0604020202020204" pitchFamily="34" charset="0"/>
            <a:cs typeface="Arial" panose="020B0604020202020204" pitchFamily="34" charset="0"/>
          </a:endParaRPr>
        </a:p>
      </dgm:t>
    </dgm:pt>
    <dgm:pt modelId="{257D773D-5A92-1445-AD36-8CF511CC9877}">
      <dgm:prSet phldrT="[Text]" custT="1"/>
      <dgm:spPr/>
      <dgm:t>
        <a:bodyPr/>
        <a:lstStyle/>
        <a:p>
          <a:r>
            <a:rPr lang="en-GB" sz="1600" dirty="0">
              <a:latin typeface="Arial" panose="020B0604020202020204" pitchFamily="34" charset="0"/>
              <a:cs typeface="Arial" panose="020B0604020202020204" pitchFamily="34" charset="0"/>
            </a:rPr>
            <a:t>Utilizing attack recipes</a:t>
          </a:r>
        </a:p>
      </dgm:t>
    </dgm:pt>
    <dgm:pt modelId="{6FC4BE65-D690-6D47-9D41-6A9638046B1E}" type="parTrans" cxnId="{BB64C137-9153-9A45-B8BB-C603B25E29F4}">
      <dgm:prSet/>
      <dgm:spPr/>
      <dgm:t>
        <a:bodyPr/>
        <a:lstStyle/>
        <a:p>
          <a:endParaRPr lang="en-GB" sz="1600">
            <a:latin typeface="Arial" panose="020B0604020202020204" pitchFamily="34" charset="0"/>
            <a:cs typeface="Arial" panose="020B0604020202020204" pitchFamily="34" charset="0"/>
          </a:endParaRPr>
        </a:p>
      </dgm:t>
    </dgm:pt>
    <dgm:pt modelId="{9B5DDA9B-0417-4E49-8B69-57541D7B767F}" type="sibTrans" cxnId="{BB64C137-9153-9A45-B8BB-C603B25E29F4}">
      <dgm:prSet/>
      <dgm:spPr/>
      <dgm:t>
        <a:bodyPr/>
        <a:lstStyle/>
        <a:p>
          <a:endParaRPr lang="en-GB" sz="1600">
            <a:latin typeface="Arial" panose="020B0604020202020204" pitchFamily="34" charset="0"/>
            <a:cs typeface="Arial" panose="020B0604020202020204" pitchFamily="34" charset="0"/>
          </a:endParaRPr>
        </a:p>
      </dgm:t>
    </dgm:pt>
    <dgm:pt modelId="{F84D5B70-5D29-1742-9FD2-6B8C59345B62}">
      <dgm:prSet phldrT="[Text]" custT="1"/>
      <dgm:spPr/>
      <dgm:t>
        <a:bodyPr/>
        <a:lstStyle/>
        <a:p>
          <a:r>
            <a:rPr lang="en-GB" sz="1600" dirty="0">
              <a:latin typeface="Arial" panose="020B0604020202020204" pitchFamily="34" charset="0"/>
              <a:cs typeface="Arial" panose="020B0604020202020204" pitchFamily="34" charset="0"/>
            </a:rPr>
            <a:t>Robustness evaluation</a:t>
          </a:r>
        </a:p>
      </dgm:t>
    </dgm:pt>
    <dgm:pt modelId="{5E5B3EBB-794F-794F-A92B-81F70F9E54D0}" type="parTrans" cxnId="{A5A71B13-29FA-BD4C-A8A4-73528FCEE02F}">
      <dgm:prSet/>
      <dgm:spPr/>
      <dgm:t>
        <a:bodyPr/>
        <a:lstStyle/>
        <a:p>
          <a:endParaRPr lang="en-GB" sz="1600">
            <a:latin typeface="Arial" panose="020B0604020202020204" pitchFamily="34" charset="0"/>
            <a:cs typeface="Arial" panose="020B0604020202020204" pitchFamily="34" charset="0"/>
          </a:endParaRPr>
        </a:p>
      </dgm:t>
    </dgm:pt>
    <dgm:pt modelId="{910A82BA-1361-584C-B906-5D91FE946F74}" type="sibTrans" cxnId="{A5A71B13-29FA-BD4C-A8A4-73528FCEE02F}">
      <dgm:prSet/>
      <dgm:spPr/>
      <dgm:t>
        <a:bodyPr/>
        <a:lstStyle/>
        <a:p>
          <a:endParaRPr lang="en-GB" sz="1600">
            <a:latin typeface="Arial" panose="020B0604020202020204" pitchFamily="34" charset="0"/>
            <a:cs typeface="Arial" panose="020B0604020202020204" pitchFamily="34" charset="0"/>
          </a:endParaRPr>
        </a:p>
      </dgm:t>
    </dgm:pt>
    <dgm:pt modelId="{756F5A16-6010-D445-AB2E-B0717F721BA9}">
      <dgm:prSet phldrT="[Text]" custT="1"/>
      <dgm:spPr/>
      <dgm:t>
        <a:bodyPr/>
        <a:lstStyle/>
        <a:p>
          <a:r>
            <a:rPr lang="en-GB" sz="1600" dirty="0">
              <a:latin typeface="Arial" panose="020B0604020202020204" pitchFamily="34" charset="0"/>
              <a:cs typeface="Arial" panose="020B0604020202020204" pitchFamily="34" charset="0"/>
            </a:rPr>
            <a:t>Utilizing Language model to create prominent adversarial unlabelled data.</a:t>
          </a:r>
        </a:p>
      </dgm:t>
    </dgm:pt>
    <dgm:pt modelId="{03434B59-A5B4-514F-A343-47EBF0739FE1}" type="parTrans" cxnId="{4BF5082E-A032-B54E-B5A1-E147C41CAA33}">
      <dgm:prSet/>
      <dgm:spPr/>
      <dgm:t>
        <a:bodyPr/>
        <a:lstStyle/>
        <a:p>
          <a:endParaRPr lang="en-GB" sz="1600"/>
        </a:p>
      </dgm:t>
    </dgm:pt>
    <dgm:pt modelId="{96031F6F-0F2A-9B4B-A4F8-91D871B97B41}" type="sibTrans" cxnId="{4BF5082E-A032-B54E-B5A1-E147C41CAA33}">
      <dgm:prSet/>
      <dgm:spPr/>
      <dgm:t>
        <a:bodyPr/>
        <a:lstStyle/>
        <a:p>
          <a:endParaRPr lang="en-GB" sz="1600"/>
        </a:p>
      </dgm:t>
    </dgm:pt>
    <dgm:pt modelId="{FC3481F7-A1DF-7F4D-9289-2722CCA4DD8E}">
      <dgm:prSet phldrT="[Text]" custT="1"/>
      <dgm:spPr/>
      <dgm:t>
        <a:bodyPr/>
        <a:lstStyle/>
        <a:p>
          <a:r>
            <a:rPr lang="en-GB" sz="1600" dirty="0">
              <a:latin typeface="Arial" panose="020B0604020202020204" pitchFamily="34" charset="0"/>
              <a:cs typeface="Arial" panose="020B0604020202020204" pitchFamily="34" charset="0"/>
            </a:rPr>
            <a:t>Introducing crafted adversarial unlabelled data into training,</a:t>
          </a:r>
        </a:p>
      </dgm:t>
    </dgm:pt>
    <dgm:pt modelId="{35325EBB-CD4C-4148-8344-4F3A76BD9D7C}" type="parTrans" cxnId="{F80E7DDE-CF7B-9649-B672-65F729934D4A}">
      <dgm:prSet/>
      <dgm:spPr/>
      <dgm:t>
        <a:bodyPr/>
        <a:lstStyle/>
        <a:p>
          <a:endParaRPr lang="en-GB" sz="1600"/>
        </a:p>
      </dgm:t>
    </dgm:pt>
    <dgm:pt modelId="{C0A8931C-BB3A-724C-B026-9D5E34D2C45E}" type="sibTrans" cxnId="{F80E7DDE-CF7B-9649-B672-65F729934D4A}">
      <dgm:prSet/>
      <dgm:spPr/>
      <dgm:t>
        <a:bodyPr/>
        <a:lstStyle/>
        <a:p>
          <a:endParaRPr lang="en-GB" sz="1600"/>
        </a:p>
      </dgm:t>
    </dgm:pt>
    <dgm:pt modelId="{29085712-61DA-B249-B438-E60633C9818C}" type="pres">
      <dgm:prSet presAssocID="{B6C7C064-F390-7B42-9207-7F5968523B8F}" presName="diagram" presStyleCnt="0">
        <dgm:presLayoutVars>
          <dgm:dir/>
          <dgm:resizeHandles val="exact"/>
        </dgm:presLayoutVars>
      </dgm:prSet>
      <dgm:spPr/>
    </dgm:pt>
    <dgm:pt modelId="{BFFD137A-3785-AE4D-AE52-C7F626DE5334}" type="pres">
      <dgm:prSet presAssocID="{756F5A16-6010-D445-AB2E-B0717F721BA9}" presName="node" presStyleLbl="node1" presStyleIdx="0" presStyleCnt="5" custScaleX="128638" custLinFactNeighborX="10845" custLinFactNeighborY="-20463">
        <dgm:presLayoutVars>
          <dgm:bulletEnabled val="1"/>
        </dgm:presLayoutVars>
      </dgm:prSet>
      <dgm:spPr/>
    </dgm:pt>
    <dgm:pt modelId="{EAC27BD4-5761-CC47-BA2E-9CF06E061C1E}" type="pres">
      <dgm:prSet presAssocID="{96031F6F-0F2A-9B4B-A4F8-91D871B97B41}" presName="sibTrans" presStyleCnt="0"/>
      <dgm:spPr/>
    </dgm:pt>
    <dgm:pt modelId="{6D27EC7D-1D99-FE48-A9CC-98067D389399}" type="pres">
      <dgm:prSet presAssocID="{FC3481F7-A1DF-7F4D-9289-2722CCA4DD8E}" presName="node" presStyleLbl="node1" presStyleIdx="1" presStyleCnt="5" custScaleX="128638" custLinFactY="10551" custLinFactNeighborX="-58717" custLinFactNeighborY="100000">
        <dgm:presLayoutVars>
          <dgm:bulletEnabled val="1"/>
        </dgm:presLayoutVars>
      </dgm:prSet>
      <dgm:spPr/>
    </dgm:pt>
    <dgm:pt modelId="{A6E118BF-21F2-1249-872D-AAC92848E7EF}" type="pres">
      <dgm:prSet presAssocID="{C0A8931C-BB3A-724C-B026-9D5E34D2C45E}" presName="sibTrans" presStyleCnt="0"/>
      <dgm:spPr/>
    </dgm:pt>
    <dgm:pt modelId="{980984C3-C753-E248-BBF4-BB570E80CCD2}" type="pres">
      <dgm:prSet presAssocID="{B65610C4-C646-8040-BB49-D1EBA7DD5FBF}" presName="node" presStyleLbl="node1" presStyleIdx="2" presStyleCnt="5" custScaleX="121795" custLinFactX="27784" custLinFactY="-37130" custLinFactNeighborX="100000" custLinFactNeighborY="-100000">
        <dgm:presLayoutVars>
          <dgm:bulletEnabled val="1"/>
        </dgm:presLayoutVars>
      </dgm:prSet>
      <dgm:spPr/>
    </dgm:pt>
    <dgm:pt modelId="{835D6CD1-6B06-D749-91FC-A280436B70C7}" type="pres">
      <dgm:prSet presAssocID="{E1BBA0A4-FFF2-EB46-8660-B97F05F34278}" presName="sibTrans" presStyleCnt="0"/>
      <dgm:spPr/>
    </dgm:pt>
    <dgm:pt modelId="{0E85091C-A232-CD4D-96E7-38912F9E1A1E}" type="pres">
      <dgm:prSet presAssocID="{257D773D-5A92-1445-AD36-8CF511CC9877}" presName="node" presStyleLbl="node1" presStyleIdx="3" presStyleCnt="5" custLinFactX="-13338" custLinFactY="11961" custLinFactNeighborX="-100000" custLinFactNeighborY="100000">
        <dgm:presLayoutVars>
          <dgm:bulletEnabled val="1"/>
        </dgm:presLayoutVars>
      </dgm:prSet>
      <dgm:spPr/>
    </dgm:pt>
    <dgm:pt modelId="{17BD8756-F543-3246-BF56-24631A7795C2}" type="pres">
      <dgm:prSet presAssocID="{9B5DDA9B-0417-4E49-8B69-57541D7B767F}" presName="sibTrans" presStyleCnt="0"/>
      <dgm:spPr/>
    </dgm:pt>
    <dgm:pt modelId="{E75B96B8-C431-204E-809E-0DD3DA1A4E33}" type="pres">
      <dgm:prSet presAssocID="{F84D5B70-5D29-1742-9FD2-6B8C59345B62}" presName="node" presStyleLbl="node1" presStyleIdx="4" presStyleCnt="5" custLinFactNeighborX="56434" custLinFactNeighborY="-6122">
        <dgm:presLayoutVars>
          <dgm:bulletEnabled val="1"/>
        </dgm:presLayoutVars>
      </dgm:prSet>
      <dgm:spPr/>
    </dgm:pt>
  </dgm:ptLst>
  <dgm:cxnLst>
    <dgm:cxn modelId="{9185BD04-FDDF-C14A-9827-34B9F26373B4}" type="presOf" srcId="{257D773D-5A92-1445-AD36-8CF511CC9877}" destId="{0E85091C-A232-CD4D-96E7-38912F9E1A1E}" srcOrd="0" destOrd="0" presId="urn:microsoft.com/office/officeart/2005/8/layout/default"/>
    <dgm:cxn modelId="{A5A71B13-29FA-BD4C-A8A4-73528FCEE02F}" srcId="{B6C7C064-F390-7B42-9207-7F5968523B8F}" destId="{F84D5B70-5D29-1742-9FD2-6B8C59345B62}" srcOrd="4" destOrd="0" parTransId="{5E5B3EBB-794F-794F-A92B-81F70F9E54D0}" sibTransId="{910A82BA-1361-584C-B906-5D91FE946F74}"/>
    <dgm:cxn modelId="{F9704826-DB95-6D40-9FA1-BADCEF28729D}" type="presOf" srcId="{F84D5B70-5D29-1742-9FD2-6B8C59345B62}" destId="{E75B96B8-C431-204E-809E-0DD3DA1A4E33}" srcOrd="0" destOrd="0" presId="urn:microsoft.com/office/officeart/2005/8/layout/default"/>
    <dgm:cxn modelId="{4BF5082E-A032-B54E-B5A1-E147C41CAA33}" srcId="{B6C7C064-F390-7B42-9207-7F5968523B8F}" destId="{756F5A16-6010-D445-AB2E-B0717F721BA9}" srcOrd="0" destOrd="0" parTransId="{03434B59-A5B4-514F-A343-47EBF0739FE1}" sibTransId="{96031F6F-0F2A-9B4B-A4F8-91D871B97B41}"/>
    <dgm:cxn modelId="{BEE58832-E0D1-964D-AF5D-8ED2E84D94B9}" type="presOf" srcId="{FC3481F7-A1DF-7F4D-9289-2722CCA4DD8E}" destId="{6D27EC7D-1D99-FE48-A9CC-98067D389399}" srcOrd="0" destOrd="0" presId="urn:microsoft.com/office/officeart/2005/8/layout/default"/>
    <dgm:cxn modelId="{BB64C137-9153-9A45-B8BB-C603B25E29F4}" srcId="{B6C7C064-F390-7B42-9207-7F5968523B8F}" destId="{257D773D-5A92-1445-AD36-8CF511CC9877}" srcOrd="3" destOrd="0" parTransId="{6FC4BE65-D690-6D47-9D41-6A9638046B1E}" sibTransId="{9B5DDA9B-0417-4E49-8B69-57541D7B767F}"/>
    <dgm:cxn modelId="{AEB89540-C87A-5245-8DF1-AAA94FC00CD0}" type="presOf" srcId="{B65610C4-C646-8040-BB49-D1EBA7DD5FBF}" destId="{980984C3-C753-E248-BBF4-BB570E80CCD2}" srcOrd="0" destOrd="0" presId="urn:microsoft.com/office/officeart/2005/8/layout/default"/>
    <dgm:cxn modelId="{E5273D4B-057A-1749-9597-45A01488C9FE}" type="presOf" srcId="{756F5A16-6010-D445-AB2E-B0717F721BA9}" destId="{BFFD137A-3785-AE4D-AE52-C7F626DE5334}" srcOrd="0" destOrd="0" presId="urn:microsoft.com/office/officeart/2005/8/layout/default"/>
    <dgm:cxn modelId="{698F1875-FE6B-5F48-B0C3-37B0F88B39C8}" type="presOf" srcId="{B6C7C064-F390-7B42-9207-7F5968523B8F}" destId="{29085712-61DA-B249-B438-E60633C9818C}" srcOrd="0" destOrd="0" presId="urn:microsoft.com/office/officeart/2005/8/layout/default"/>
    <dgm:cxn modelId="{F80E7DDE-CF7B-9649-B672-65F729934D4A}" srcId="{B6C7C064-F390-7B42-9207-7F5968523B8F}" destId="{FC3481F7-A1DF-7F4D-9289-2722CCA4DD8E}" srcOrd="1" destOrd="0" parTransId="{35325EBB-CD4C-4148-8344-4F3A76BD9D7C}" sibTransId="{C0A8931C-BB3A-724C-B026-9D5E34D2C45E}"/>
    <dgm:cxn modelId="{BFE6D3E6-5F5A-F544-B0C1-758C68C1B4C3}" srcId="{B6C7C064-F390-7B42-9207-7F5968523B8F}" destId="{B65610C4-C646-8040-BB49-D1EBA7DD5FBF}" srcOrd="2" destOrd="0" parTransId="{F3EF644F-DAED-F949-A37B-B4ABD954E5CA}" sibTransId="{E1BBA0A4-FFF2-EB46-8660-B97F05F34278}"/>
    <dgm:cxn modelId="{86CC3FB0-3A2B-F849-A8C6-F879294DD8C5}" type="presParOf" srcId="{29085712-61DA-B249-B438-E60633C9818C}" destId="{BFFD137A-3785-AE4D-AE52-C7F626DE5334}" srcOrd="0" destOrd="0" presId="urn:microsoft.com/office/officeart/2005/8/layout/default"/>
    <dgm:cxn modelId="{311FEBA2-D725-344D-AF0A-EF2680AA7DB8}" type="presParOf" srcId="{29085712-61DA-B249-B438-E60633C9818C}" destId="{EAC27BD4-5761-CC47-BA2E-9CF06E061C1E}" srcOrd="1" destOrd="0" presId="urn:microsoft.com/office/officeart/2005/8/layout/default"/>
    <dgm:cxn modelId="{F0B80E12-3AFB-AF43-B93F-6442A52CE320}" type="presParOf" srcId="{29085712-61DA-B249-B438-E60633C9818C}" destId="{6D27EC7D-1D99-FE48-A9CC-98067D389399}" srcOrd="2" destOrd="0" presId="urn:microsoft.com/office/officeart/2005/8/layout/default"/>
    <dgm:cxn modelId="{AE984CDA-AB20-5B47-9F23-C1FADED974E9}" type="presParOf" srcId="{29085712-61DA-B249-B438-E60633C9818C}" destId="{A6E118BF-21F2-1249-872D-AAC92848E7EF}" srcOrd="3" destOrd="0" presId="urn:microsoft.com/office/officeart/2005/8/layout/default"/>
    <dgm:cxn modelId="{D63692ED-E49B-4C49-AFD5-D191DF851EB1}" type="presParOf" srcId="{29085712-61DA-B249-B438-E60633C9818C}" destId="{980984C3-C753-E248-BBF4-BB570E80CCD2}" srcOrd="4" destOrd="0" presId="urn:microsoft.com/office/officeart/2005/8/layout/default"/>
    <dgm:cxn modelId="{9389EB20-6114-6048-97F1-46DFE7DE9F5B}" type="presParOf" srcId="{29085712-61DA-B249-B438-E60633C9818C}" destId="{835D6CD1-6B06-D749-91FC-A280436B70C7}" srcOrd="5" destOrd="0" presId="urn:microsoft.com/office/officeart/2005/8/layout/default"/>
    <dgm:cxn modelId="{6816FE45-2692-1A43-878F-1A2C379BB421}" type="presParOf" srcId="{29085712-61DA-B249-B438-E60633C9818C}" destId="{0E85091C-A232-CD4D-96E7-38912F9E1A1E}" srcOrd="6" destOrd="0" presId="urn:microsoft.com/office/officeart/2005/8/layout/default"/>
    <dgm:cxn modelId="{BB6D6DD1-9C48-E348-B4B0-30AD6A6456EA}" type="presParOf" srcId="{29085712-61DA-B249-B438-E60633C9818C}" destId="{17BD8756-F543-3246-BF56-24631A7795C2}" srcOrd="7" destOrd="0" presId="urn:microsoft.com/office/officeart/2005/8/layout/default"/>
    <dgm:cxn modelId="{C9223FCB-524D-1740-99A3-E4E0C67A3F49}" type="presParOf" srcId="{29085712-61DA-B249-B438-E60633C9818C}" destId="{E75B96B8-C431-204E-809E-0DD3DA1A4E33}" srcOrd="8" destOrd="0" presId="urn:microsoft.com/office/officeart/2005/8/layout/default"/>
  </dgm:cxnLst>
  <dgm:bg/>
  <dgm:whole>
    <a:ln>
      <a:solidFill>
        <a:schemeClr val="lt1">
          <a:hueOff val="0"/>
          <a:satOff val="0"/>
          <a:lumOff val="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849748-169F-504F-822E-68337B5EF4AE}" type="doc">
      <dgm:prSet loTypeId="urn:microsoft.com/office/officeart/2005/8/layout/vList5" loCatId="" qsTypeId="urn:microsoft.com/office/officeart/2005/8/quickstyle/simple1" qsCatId="simple" csTypeId="urn:microsoft.com/office/officeart/2005/8/colors/accent2_2" csCatId="accent2" phldr="1"/>
      <dgm:spPr/>
      <dgm:t>
        <a:bodyPr/>
        <a:lstStyle/>
        <a:p>
          <a:endParaRPr lang="en-GB"/>
        </a:p>
      </dgm:t>
    </dgm:pt>
    <dgm:pt modelId="{7BA359B7-7835-A045-B31A-67618181070E}">
      <dgm:prSet phldrT="[Text]" custT="1"/>
      <dgm:spPr/>
      <dgm:t>
        <a:bodyPr/>
        <a:lstStyle/>
        <a:p>
          <a:r>
            <a:rPr lang="en-GB" sz="1600" dirty="0">
              <a:latin typeface="Arial" panose="020B0604020202020204" pitchFamily="34" charset="0"/>
              <a:cs typeface="Arial" panose="020B0604020202020204" pitchFamily="34" charset="0"/>
            </a:rPr>
            <a:t>Synonym based </a:t>
          </a:r>
        </a:p>
      </dgm:t>
    </dgm:pt>
    <dgm:pt modelId="{1C9C1E19-B1E5-2048-9E0F-753A803AF768}" type="parTrans" cxnId="{E1EF8EAA-90E3-AC46-9670-5818E2A0C45A}">
      <dgm:prSet/>
      <dgm:spPr/>
      <dgm:t>
        <a:bodyPr/>
        <a:lstStyle/>
        <a:p>
          <a:endParaRPr lang="en-GB" sz="1600">
            <a:latin typeface="Arial" panose="020B0604020202020204" pitchFamily="34" charset="0"/>
            <a:cs typeface="Arial" panose="020B0604020202020204" pitchFamily="34" charset="0"/>
          </a:endParaRPr>
        </a:p>
      </dgm:t>
    </dgm:pt>
    <dgm:pt modelId="{48DD8B6D-12B8-174D-AF77-EE0B68AEF62F}" type="sibTrans" cxnId="{E1EF8EAA-90E3-AC46-9670-5818E2A0C45A}">
      <dgm:prSet/>
      <dgm:spPr/>
      <dgm:t>
        <a:bodyPr/>
        <a:lstStyle/>
        <a:p>
          <a:endParaRPr lang="en-GB" sz="1600">
            <a:latin typeface="Arial" panose="020B0604020202020204" pitchFamily="34" charset="0"/>
            <a:cs typeface="Arial" panose="020B0604020202020204" pitchFamily="34" charset="0"/>
          </a:endParaRPr>
        </a:p>
      </dgm:t>
    </dgm:pt>
    <dgm:pt modelId="{07101A91-6F15-304D-B8F3-D2F34640EE6F}">
      <dgm:prSet phldrT="[Text]" custT="1"/>
      <dgm:spPr/>
      <dgm:t>
        <a:bodyPr/>
        <a:lstStyle/>
        <a:p>
          <a:r>
            <a:rPr lang="en-GB" sz="1600">
              <a:latin typeface="Arial" panose="020B0604020202020204" pitchFamily="34" charset="0"/>
              <a:cs typeface="Arial" panose="020B0604020202020204" pitchFamily="34" charset="0"/>
            </a:rPr>
            <a:t>WordNet lexical English database [1] is used as a source of synonym augmentation.</a:t>
          </a:r>
          <a:endParaRPr lang="en-GB" sz="1600" dirty="0">
            <a:latin typeface="Arial" panose="020B0604020202020204" pitchFamily="34" charset="0"/>
            <a:cs typeface="Arial" panose="020B0604020202020204" pitchFamily="34" charset="0"/>
          </a:endParaRPr>
        </a:p>
      </dgm:t>
    </dgm:pt>
    <dgm:pt modelId="{78781608-203B-F84D-BD64-DDF5730F6BAF}" type="parTrans" cxnId="{1C404A0D-FD86-5646-AF4B-7784D421BAA3}">
      <dgm:prSet/>
      <dgm:spPr/>
      <dgm:t>
        <a:bodyPr/>
        <a:lstStyle/>
        <a:p>
          <a:endParaRPr lang="en-GB" sz="1600">
            <a:latin typeface="Arial" panose="020B0604020202020204" pitchFamily="34" charset="0"/>
            <a:cs typeface="Arial" panose="020B0604020202020204" pitchFamily="34" charset="0"/>
          </a:endParaRPr>
        </a:p>
      </dgm:t>
    </dgm:pt>
    <dgm:pt modelId="{5D1A1EF2-7F2A-5142-810D-5038F297D6AE}" type="sibTrans" cxnId="{1C404A0D-FD86-5646-AF4B-7784D421BAA3}">
      <dgm:prSet/>
      <dgm:spPr/>
      <dgm:t>
        <a:bodyPr/>
        <a:lstStyle/>
        <a:p>
          <a:endParaRPr lang="en-GB" sz="1600">
            <a:latin typeface="Arial" panose="020B0604020202020204" pitchFamily="34" charset="0"/>
            <a:cs typeface="Arial" panose="020B0604020202020204" pitchFamily="34" charset="0"/>
          </a:endParaRPr>
        </a:p>
      </dgm:t>
    </dgm:pt>
    <dgm:pt modelId="{13B643D1-E361-7746-BA02-3AAA29F37F4E}">
      <dgm:prSet phldrT="[Text]" custT="1"/>
      <dgm:spPr/>
      <dgm:t>
        <a:bodyPr/>
        <a:lstStyle/>
        <a:p>
          <a:r>
            <a:rPr lang="en-GB" sz="1600" dirty="0">
              <a:latin typeface="Arial" panose="020B0604020202020204" pitchFamily="34" charset="0"/>
              <a:cs typeface="Arial" panose="020B0604020202020204" pitchFamily="34" charset="0"/>
            </a:rPr>
            <a:t>For IMDB and Covid-19 fake tweets datasets, it is augment threshold set to 50 and 15, respectively. </a:t>
          </a:r>
        </a:p>
      </dgm:t>
    </dgm:pt>
    <dgm:pt modelId="{551E1D24-DFBD-A142-8A4A-B06109357F29}" type="parTrans" cxnId="{5AA80680-B99A-704B-BCBD-91C75B0DAC7F}">
      <dgm:prSet/>
      <dgm:spPr/>
      <dgm:t>
        <a:bodyPr/>
        <a:lstStyle/>
        <a:p>
          <a:endParaRPr lang="en-GB" sz="1600">
            <a:latin typeface="Arial" panose="020B0604020202020204" pitchFamily="34" charset="0"/>
            <a:cs typeface="Arial" panose="020B0604020202020204" pitchFamily="34" charset="0"/>
          </a:endParaRPr>
        </a:p>
      </dgm:t>
    </dgm:pt>
    <dgm:pt modelId="{567C6D18-24CC-6E41-B23D-0C481EED4771}" type="sibTrans" cxnId="{5AA80680-B99A-704B-BCBD-91C75B0DAC7F}">
      <dgm:prSet/>
      <dgm:spPr/>
      <dgm:t>
        <a:bodyPr/>
        <a:lstStyle/>
        <a:p>
          <a:endParaRPr lang="en-GB" sz="1600">
            <a:latin typeface="Arial" panose="020B0604020202020204" pitchFamily="34" charset="0"/>
            <a:cs typeface="Arial" panose="020B0604020202020204" pitchFamily="34" charset="0"/>
          </a:endParaRPr>
        </a:p>
      </dgm:t>
    </dgm:pt>
    <dgm:pt modelId="{21AA91D7-C2D7-5341-A6CF-2440F3AF1ADC}">
      <dgm:prSet phldrT="[Text]" custT="1"/>
      <dgm:spPr/>
      <dgm:t>
        <a:bodyPr/>
        <a:lstStyle/>
        <a:p>
          <a:r>
            <a:rPr lang="en-GB" sz="1600" dirty="0">
              <a:latin typeface="Arial" panose="020B0604020202020204" pitchFamily="34" charset="0"/>
              <a:cs typeface="Arial" panose="020B0604020202020204" pitchFamily="34" charset="0"/>
            </a:rPr>
            <a:t>Context based</a:t>
          </a:r>
        </a:p>
      </dgm:t>
    </dgm:pt>
    <dgm:pt modelId="{9CF94EE5-1C8E-094A-A7C6-46EB30400E83}" type="parTrans" cxnId="{DD32BD0D-96F4-6247-8F5A-D9AE64699752}">
      <dgm:prSet/>
      <dgm:spPr/>
      <dgm:t>
        <a:bodyPr/>
        <a:lstStyle/>
        <a:p>
          <a:endParaRPr lang="en-GB" sz="1600">
            <a:latin typeface="Arial" panose="020B0604020202020204" pitchFamily="34" charset="0"/>
            <a:cs typeface="Arial" panose="020B0604020202020204" pitchFamily="34" charset="0"/>
          </a:endParaRPr>
        </a:p>
      </dgm:t>
    </dgm:pt>
    <dgm:pt modelId="{BEE72CB6-92B2-EF43-A89A-9C31809CEEA9}" type="sibTrans" cxnId="{DD32BD0D-96F4-6247-8F5A-D9AE64699752}">
      <dgm:prSet/>
      <dgm:spPr/>
      <dgm:t>
        <a:bodyPr/>
        <a:lstStyle/>
        <a:p>
          <a:endParaRPr lang="en-GB" sz="1600">
            <a:latin typeface="Arial" panose="020B0604020202020204" pitchFamily="34" charset="0"/>
            <a:cs typeface="Arial" panose="020B0604020202020204" pitchFamily="34" charset="0"/>
          </a:endParaRPr>
        </a:p>
      </dgm:t>
    </dgm:pt>
    <dgm:pt modelId="{07FDCE43-0939-FE43-B821-DE6C12078B1C}">
      <dgm:prSet phldrT="[Text]" custT="1"/>
      <dgm:spPr/>
      <dgm:t>
        <a:bodyPr/>
        <a:lstStyle/>
        <a:p>
          <a:r>
            <a:rPr lang="en-DE" sz="1600" dirty="0">
              <a:latin typeface="Arial" panose="020B0604020202020204" pitchFamily="34" charset="0"/>
              <a:cs typeface="Arial" panose="020B0604020202020204" pitchFamily="34" charset="0"/>
            </a:rPr>
            <a:t>DistilBERT langauge model is utilized.</a:t>
          </a:r>
          <a:endParaRPr lang="en-GB" sz="1600" dirty="0">
            <a:latin typeface="Arial" panose="020B0604020202020204" pitchFamily="34" charset="0"/>
            <a:cs typeface="Arial" panose="020B0604020202020204" pitchFamily="34" charset="0"/>
          </a:endParaRPr>
        </a:p>
      </dgm:t>
    </dgm:pt>
    <dgm:pt modelId="{F32FFAD0-B702-1043-8E2E-B8A7A96884E6}" type="parTrans" cxnId="{0FCBAB9C-A608-5849-BD2A-E4A29A00EEC5}">
      <dgm:prSet/>
      <dgm:spPr/>
      <dgm:t>
        <a:bodyPr/>
        <a:lstStyle/>
        <a:p>
          <a:endParaRPr lang="en-GB" sz="1600">
            <a:latin typeface="Arial" panose="020B0604020202020204" pitchFamily="34" charset="0"/>
            <a:cs typeface="Arial" panose="020B0604020202020204" pitchFamily="34" charset="0"/>
          </a:endParaRPr>
        </a:p>
      </dgm:t>
    </dgm:pt>
    <dgm:pt modelId="{6D60C367-CF40-0B41-85F3-7D7207DC3122}" type="sibTrans" cxnId="{0FCBAB9C-A608-5849-BD2A-E4A29A00EEC5}">
      <dgm:prSet/>
      <dgm:spPr/>
      <dgm:t>
        <a:bodyPr/>
        <a:lstStyle/>
        <a:p>
          <a:endParaRPr lang="en-GB" sz="1600">
            <a:latin typeface="Arial" panose="020B0604020202020204" pitchFamily="34" charset="0"/>
            <a:cs typeface="Arial" panose="020B0604020202020204" pitchFamily="34" charset="0"/>
          </a:endParaRPr>
        </a:p>
      </dgm:t>
    </dgm:pt>
    <dgm:pt modelId="{C9CFF04C-7612-A248-B4BE-D03E4CC90B81}">
      <dgm:prSet phldrT="[Text]" custT="1"/>
      <dgm:spPr/>
      <dgm:t>
        <a:bodyPr/>
        <a:lstStyle/>
        <a:p>
          <a:r>
            <a:rPr lang="en-GB" sz="1600" dirty="0">
              <a:latin typeface="Arial" panose="020B0604020202020204" pitchFamily="34" charset="0"/>
              <a:cs typeface="Arial" panose="020B0604020202020204" pitchFamily="34" charset="0"/>
            </a:rPr>
            <a:t>Back translation</a:t>
          </a:r>
        </a:p>
      </dgm:t>
    </dgm:pt>
    <dgm:pt modelId="{AB143531-5A6E-E44D-B535-A9DC68A9709F}" type="parTrans" cxnId="{192E81D6-873E-4643-B176-736C5F032BD5}">
      <dgm:prSet/>
      <dgm:spPr/>
      <dgm:t>
        <a:bodyPr/>
        <a:lstStyle/>
        <a:p>
          <a:endParaRPr lang="en-GB" sz="1600">
            <a:latin typeface="Arial" panose="020B0604020202020204" pitchFamily="34" charset="0"/>
            <a:cs typeface="Arial" panose="020B0604020202020204" pitchFamily="34" charset="0"/>
          </a:endParaRPr>
        </a:p>
      </dgm:t>
    </dgm:pt>
    <dgm:pt modelId="{ABD0E91A-F746-5B45-A653-AC9E4D1697A1}" type="sibTrans" cxnId="{192E81D6-873E-4643-B176-736C5F032BD5}">
      <dgm:prSet/>
      <dgm:spPr/>
      <dgm:t>
        <a:bodyPr/>
        <a:lstStyle/>
        <a:p>
          <a:endParaRPr lang="en-GB" sz="1600">
            <a:latin typeface="Arial" panose="020B0604020202020204" pitchFamily="34" charset="0"/>
            <a:cs typeface="Arial" panose="020B0604020202020204" pitchFamily="34" charset="0"/>
          </a:endParaRPr>
        </a:p>
      </dgm:t>
    </dgm:pt>
    <dgm:pt modelId="{7DD83A3E-2C8E-AA4C-BC94-8536D5AD0BDA}">
      <dgm:prSet phldrT="[Text]" custT="1"/>
      <dgm:spPr/>
      <dgm:t>
        <a:bodyPr/>
        <a:lstStyle/>
        <a:p>
          <a:r>
            <a:rPr lang="en-GB" sz="1600" dirty="0">
              <a:latin typeface="Arial" panose="020B0604020202020204" pitchFamily="34" charset="0"/>
              <a:cs typeface="Arial" panose="020B0604020202020204" pitchFamily="34" charset="0"/>
            </a:rPr>
            <a:t>Marian language model is used.</a:t>
          </a:r>
        </a:p>
      </dgm:t>
    </dgm:pt>
    <dgm:pt modelId="{2B621B36-A0E7-C146-887A-F651789C4A7A}" type="parTrans" cxnId="{16100E84-D877-D743-8641-230FBA83358F}">
      <dgm:prSet/>
      <dgm:spPr/>
      <dgm:t>
        <a:bodyPr/>
        <a:lstStyle/>
        <a:p>
          <a:endParaRPr lang="en-GB" sz="1600">
            <a:latin typeface="Arial" panose="020B0604020202020204" pitchFamily="34" charset="0"/>
            <a:cs typeface="Arial" panose="020B0604020202020204" pitchFamily="34" charset="0"/>
          </a:endParaRPr>
        </a:p>
      </dgm:t>
    </dgm:pt>
    <dgm:pt modelId="{A960EE93-A435-6146-8BF5-C2E4E221900D}" type="sibTrans" cxnId="{16100E84-D877-D743-8641-230FBA83358F}">
      <dgm:prSet/>
      <dgm:spPr/>
      <dgm:t>
        <a:bodyPr/>
        <a:lstStyle/>
        <a:p>
          <a:endParaRPr lang="en-GB" sz="1600">
            <a:latin typeface="Arial" panose="020B0604020202020204" pitchFamily="34" charset="0"/>
            <a:cs typeface="Arial" panose="020B0604020202020204" pitchFamily="34" charset="0"/>
          </a:endParaRPr>
        </a:p>
      </dgm:t>
    </dgm:pt>
    <dgm:pt modelId="{6AF5EA65-2FC0-D148-A023-CC5A39F6CD43}" type="pres">
      <dgm:prSet presAssocID="{77849748-169F-504F-822E-68337B5EF4AE}" presName="Name0" presStyleCnt="0">
        <dgm:presLayoutVars>
          <dgm:dir/>
          <dgm:animLvl val="lvl"/>
          <dgm:resizeHandles val="exact"/>
        </dgm:presLayoutVars>
      </dgm:prSet>
      <dgm:spPr/>
    </dgm:pt>
    <dgm:pt modelId="{9A5525C6-F9D7-CF4F-8535-956D03317B92}" type="pres">
      <dgm:prSet presAssocID="{7BA359B7-7835-A045-B31A-67618181070E}" presName="linNode" presStyleCnt="0"/>
      <dgm:spPr/>
    </dgm:pt>
    <dgm:pt modelId="{590767C7-718E-3A49-AD37-85B1A20BD70B}" type="pres">
      <dgm:prSet presAssocID="{7BA359B7-7835-A045-B31A-67618181070E}" presName="parentText" presStyleLbl="node1" presStyleIdx="0" presStyleCnt="3">
        <dgm:presLayoutVars>
          <dgm:chMax val="1"/>
          <dgm:bulletEnabled val="1"/>
        </dgm:presLayoutVars>
      </dgm:prSet>
      <dgm:spPr/>
    </dgm:pt>
    <dgm:pt modelId="{BAB18CC3-0E46-4647-8CC0-3F7BA7189D0E}" type="pres">
      <dgm:prSet presAssocID="{7BA359B7-7835-A045-B31A-67618181070E}" presName="descendantText" presStyleLbl="alignAccFollowNode1" presStyleIdx="0" presStyleCnt="3">
        <dgm:presLayoutVars>
          <dgm:bulletEnabled val="1"/>
        </dgm:presLayoutVars>
      </dgm:prSet>
      <dgm:spPr/>
    </dgm:pt>
    <dgm:pt modelId="{A34E163F-B7C4-3C48-9B68-BF4DF1CE3113}" type="pres">
      <dgm:prSet presAssocID="{48DD8B6D-12B8-174D-AF77-EE0B68AEF62F}" presName="sp" presStyleCnt="0"/>
      <dgm:spPr/>
    </dgm:pt>
    <dgm:pt modelId="{EA712946-D357-A042-BB37-5B0A1EEC73A0}" type="pres">
      <dgm:prSet presAssocID="{21AA91D7-C2D7-5341-A6CF-2440F3AF1ADC}" presName="linNode" presStyleCnt="0"/>
      <dgm:spPr/>
    </dgm:pt>
    <dgm:pt modelId="{520043B3-98C8-B74F-AB11-9136772AB540}" type="pres">
      <dgm:prSet presAssocID="{21AA91D7-C2D7-5341-A6CF-2440F3AF1ADC}" presName="parentText" presStyleLbl="node1" presStyleIdx="1" presStyleCnt="3">
        <dgm:presLayoutVars>
          <dgm:chMax val="1"/>
          <dgm:bulletEnabled val="1"/>
        </dgm:presLayoutVars>
      </dgm:prSet>
      <dgm:spPr/>
    </dgm:pt>
    <dgm:pt modelId="{164F770B-3CC3-A847-83BA-325D4864C086}" type="pres">
      <dgm:prSet presAssocID="{21AA91D7-C2D7-5341-A6CF-2440F3AF1ADC}" presName="descendantText" presStyleLbl="alignAccFollowNode1" presStyleIdx="1" presStyleCnt="3">
        <dgm:presLayoutVars>
          <dgm:bulletEnabled val="1"/>
        </dgm:presLayoutVars>
      </dgm:prSet>
      <dgm:spPr/>
    </dgm:pt>
    <dgm:pt modelId="{CB49BA70-4A47-1F46-A87A-C65EDCFB358E}" type="pres">
      <dgm:prSet presAssocID="{BEE72CB6-92B2-EF43-A89A-9C31809CEEA9}" presName="sp" presStyleCnt="0"/>
      <dgm:spPr/>
    </dgm:pt>
    <dgm:pt modelId="{F05F45BE-ECE5-0B48-95B2-30E638302E5E}" type="pres">
      <dgm:prSet presAssocID="{C9CFF04C-7612-A248-B4BE-D03E4CC90B81}" presName="linNode" presStyleCnt="0"/>
      <dgm:spPr/>
    </dgm:pt>
    <dgm:pt modelId="{98CA0D12-BEE3-7C44-AF75-5059D019CCC9}" type="pres">
      <dgm:prSet presAssocID="{C9CFF04C-7612-A248-B4BE-D03E4CC90B81}" presName="parentText" presStyleLbl="node1" presStyleIdx="2" presStyleCnt="3">
        <dgm:presLayoutVars>
          <dgm:chMax val="1"/>
          <dgm:bulletEnabled val="1"/>
        </dgm:presLayoutVars>
      </dgm:prSet>
      <dgm:spPr/>
    </dgm:pt>
    <dgm:pt modelId="{EE0D49D6-1F68-9A4E-83A4-034AE68EE425}" type="pres">
      <dgm:prSet presAssocID="{C9CFF04C-7612-A248-B4BE-D03E4CC90B81}" presName="descendantText" presStyleLbl="alignAccFollowNode1" presStyleIdx="2" presStyleCnt="3">
        <dgm:presLayoutVars>
          <dgm:bulletEnabled val="1"/>
        </dgm:presLayoutVars>
      </dgm:prSet>
      <dgm:spPr/>
    </dgm:pt>
  </dgm:ptLst>
  <dgm:cxnLst>
    <dgm:cxn modelId="{1C404A0D-FD86-5646-AF4B-7784D421BAA3}" srcId="{7BA359B7-7835-A045-B31A-67618181070E}" destId="{07101A91-6F15-304D-B8F3-D2F34640EE6F}" srcOrd="0" destOrd="0" parTransId="{78781608-203B-F84D-BD64-DDF5730F6BAF}" sibTransId="{5D1A1EF2-7F2A-5142-810D-5038F297D6AE}"/>
    <dgm:cxn modelId="{DD32BD0D-96F4-6247-8F5A-D9AE64699752}" srcId="{77849748-169F-504F-822E-68337B5EF4AE}" destId="{21AA91D7-C2D7-5341-A6CF-2440F3AF1ADC}" srcOrd="1" destOrd="0" parTransId="{9CF94EE5-1C8E-094A-A7C6-46EB30400E83}" sibTransId="{BEE72CB6-92B2-EF43-A89A-9C31809CEEA9}"/>
    <dgm:cxn modelId="{E92CB522-7F28-1940-B0CB-7FA45E25158B}" type="presOf" srcId="{7BA359B7-7835-A045-B31A-67618181070E}" destId="{590767C7-718E-3A49-AD37-85B1A20BD70B}" srcOrd="0" destOrd="0" presId="urn:microsoft.com/office/officeart/2005/8/layout/vList5"/>
    <dgm:cxn modelId="{E168CF46-8271-FA42-BBA8-E15909D52205}" type="presOf" srcId="{07FDCE43-0939-FE43-B821-DE6C12078B1C}" destId="{164F770B-3CC3-A847-83BA-325D4864C086}" srcOrd="0" destOrd="0" presId="urn:microsoft.com/office/officeart/2005/8/layout/vList5"/>
    <dgm:cxn modelId="{7C98286C-05B2-8446-B1F4-F047B2D3ABF3}" type="presOf" srcId="{7DD83A3E-2C8E-AA4C-BC94-8536D5AD0BDA}" destId="{EE0D49D6-1F68-9A4E-83A4-034AE68EE425}" srcOrd="0" destOrd="0" presId="urn:microsoft.com/office/officeart/2005/8/layout/vList5"/>
    <dgm:cxn modelId="{7FC2F56E-250A-184A-AD09-F5E2B71EB87F}" type="presOf" srcId="{07101A91-6F15-304D-B8F3-D2F34640EE6F}" destId="{BAB18CC3-0E46-4647-8CC0-3F7BA7189D0E}" srcOrd="0" destOrd="0" presId="urn:microsoft.com/office/officeart/2005/8/layout/vList5"/>
    <dgm:cxn modelId="{5AA80680-B99A-704B-BCBD-91C75B0DAC7F}" srcId="{7BA359B7-7835-A045-B31A-67618181070E}" destId="{13B643D1-E361-7746-BA02-3AAA29F37F4E}" srcOrd="1" destOrd="0" parTransId="{551E1D24-DFBD-A142-8A4A-B06109357F29}" sibTransId="{567C6D18-24CC-6E41-B23D-0C481EED4771}"/>
    <dgm:cxn modelId="{16100E84-D877-D743-8641-230FBA83358F}" srcId="{C9CFF04C-7612-A248-B4BE-D03E4CC90B81}" destId="{7DD83A3E-2C8E-AA4C-BC94-8536D5AD0BDA}" srcOrd="0" destOrd="0" parTransId="{2B621B36-A0E7-C146-887A-F651789C4A7A}" sibTransId="{A960EE93-A435-6146-8BF5-C2E4E221900D}"/>
    <dgm:cxn modelId="{3EB2FB93-1090-6E46-B13B-870D79A5D8F9}" type="presOf" srcId="{21AA91D7-C2D7-5341-A6CF-2440F3AF1ADC}" destId="{520043B3-98C8-B74F-AB11-9136772AB540}" srcOrd="0" destOrd="0" presId="urn:microsoft.com/office/officeart/2005/8/layout/vList5"/>
    <dgm:cxn modelId="{0FCBAB9C-A608-5849-BD2A-E4A29A00EEC5}" srcId="{21AA91D7-C2D7-5341-A6CF-2440F3AF1ADC}" destId="{07FDCE43-0939-FE43-B821-DE6C12078B1C}" srcOrd="0" destOrd="0" parTransId="{F32FFAD0-B702-1043-8E2E-B8A7A96884E6}" sibTransId="{6D60C367-CF40-0B41-85F3-7D7207DC3122}"/>
    <dgm:cxn modelId="{E1EF8EAA-90E3-AC46-9670-5818E2A0C45A}" srcId="{77849748-169F-504F-822E-68337B5EF4AE}" destId="{7BA359B7-7835-A045-B31A-67618181070E}" srcOrd="0" destOrd="0" parTransId="{1C9C1E19-B1E5-2048-9E0F-753A803AF768}" sibTransId="{48DD8B6D-12B8-174D-AF77-EE0B68AEF62F}"/>
    <dgm:cxn modelId="{E3EEBDBB-1B49-8C4E-87EA-F482E4BE3863}" type="presOf" srcId="{C9CFF04C-7612-A248-B4BE-D03E4CC90B81}" destId="{98CA0D12-BEE3-7C44-AF75-5059D019CCC9}" srcOrd="0" destOrd="0" presId="urn:microsoft.com/office/officeart/2005/8/layout/vList5"/>
    <dgm:cxn modelId="{8F356ED1-29C7-164C-988E-3624055485C4}" type="presOf" srcId="{77849748-169F-504F-822E-68337B5EF4AE}" destId="{6AF5EA65-2FC0-D148-A023-CC5A39F6CD43}" srcOrd="0" destOrd="0" presId="urn:microsoft.com/office/officeart/2005/8/layout/vList5"/>
    <dgm:cxn modelId="{192E81D6-873E-4643-B176-736C5F032BD5}" srcId="{77849748-169F-504F-822E-68337B5EF4AE}" destId="{C9CFF04C-7612-A248-B4BE-D03E4CC90B81}" srcOrd="2" destOrd="0" parTransId="{AB143531-5A6E-E44D-B535-A9DC68A9709F}" sibTransId="{ABD0E91A-F746-5B45-A653-AC9E4D1697A1}"/>
    <dgm:cxn modelId="{DC9247E2-0378-1444-B685-BC2CDA0C201B}" type="presOf" srcId="{13B643D1-E361-7746-BA02-3AAA29F37F4E}" destId="{BAB18CC3-0E46-4647-8CC0-3F7BA7189D0E}" srcOrd="0" destOrd="1" presId="urn:microsoft.com/office/officeart/2005/8/layout/vList5"/>
    <dgm:cxn modelId="{121C3D7B-EF78-D64B-868C-B78790B28783}" type="presParOf" srcId="{6AF5EA65-2FC0-D148-A023-CC5A39F6CD43}" destId="{9A5525C6-F9D7-CF4F-8535-956D03317B92}" srcOrd="0" destOrd="0" presId="urn:microsoft.com/office/officeart/2005/8/layout/vList5"/>
    <dgm:cxn modelId="{8548F96F-48C2-6542-8AAD-9CA32A6781F3}" type="presParOf" srcId="{9A5525C6-F9D7-CF4F-8535-956D03317B92}" destId="{590767C7-718E-3A49-AD37-85B1A20BD70B}" srcOrd="0" destOrd="0" presId="urn:microsoft.com/office/officeart/2005/8/layout/vList5"/>
    <dgm:cxn modelId="{77B5AF4E-F886-094B-B505-3676317200BD}" type="presParOf" srcId="{9A5525C6-F9D7-CF4F-8535-956D03317B92}" destId="{BAB18CC3-0E46-4647-8CC0-3F7BA7189D0E}" srcOrd="1" destOrd="0" presId="urn:microsoft.com/office/officeart/2005/8/layout/vList5"/>
    <dgm:cxn modelId="{B4256E09-78F9-8647-80C7-24703B7FB801}" type="presParOf" srcId="{6AF5EA65-2FC0-D148-A023-CC5A39F6CD43}" destId="{A34E163F-B7C4-3C48-9B68-BF4DF1CE3113}" srcOrd="1" destOrd="0" presId="urn:microsoft.com/office/officeart/2005/8/layout/vList5"/>
    <dgm:cxn modelId="{515A5D99-EDEE-1643-A3A7-AEA1590B57A5}" type="presParOf" srcId="{6AF5EA65-2FC0-D148-A023-CC5A39F6CD43}" destId="{EA712946-D357-A042-BB37-5B0A1EEC73A0}" srcOrd="2" destOrd="0" presId="urn:microsoft.com/office/officeart/2005/8/layout/vList5"/>
    <dgm:cxn modelId="{661165A1-1FA7-5E45-B98C-F3A5DDE3A6DA}" type="presParOf" srcId="{EA712946-D357-A042-BB37-5B0A1EEC73A0}" destId="{520043B3-98C8-B74F-AB11-9136772AB540}" srcOrd="0" destOrd="0" presId="urn:microsoft.com/office/officeart/2005/8/layout/vList5"/>
    <dgm:cxn modelId="{A582ED02-FA60-A74A-9013-F328D158E536}" type="presParOf" srcId="{EA712946-D357-A042-BB37-5B0A1EEC73A0}" destId="{164F770B-3CC3-A847-83BA-325D4864C086}" srcOrd="1" destOrd="0" presId="urn:microsoft.com/office/officeart/2005/8/layout/vList5"/>
    <dgm:cxn modelId="{2FC55413-8FDE-174B-98C4-AB68780EB82C}" type="presParOf" srcId="{6AF5EA65-2FC0-D148-A023-CC5A39F6CD43}" destId="{CB49BA70-4A47-1F46-A87A-C65EDCFB358E}" srcOrd="3" destOrd="0" presId="urn:microsoft.com/office/officeart/2005/8/layout/vList5"/>
    <dgm:cxn modelId="{98BC7E01-1ADE-044E-BCDE-FCE211607B42}" type="presParOf" srcId="{6AF5EA65-2FC0-D148-A023-CC5A39F6CD43}" destId="{F05F45BE-ECE5-0B48-95B2-30E638302E5E}" srcOrd="4" destOrd="0" presId="urn:microsoft.com/office/officeart/2005/8/layout/vList5"/>
    <dgm:cxn modelId="{C17D2409-25AE-2543-9977-CD0146FA7B41}" type="presParOf" srcId="{F05F45BE-ECE5-0B48-95B2-30E638302E5E}" destId="{98CA0D12-BEE3-7C44-AF75-5059D019CCC9}" srcOrd="0" destOrd="0" presId="urn:microsoft.com/office/officeart/2005/8/layout/vList5"/>
    <dgm:cxn modelId="{2A5F320F-7E21-8945-A529-647838F98252}" type="presParOf" srcId="{F05F45BE-ECE5-0B48-95B2-30E638302E5E}" destId="{EE0D49D6-1F68-9A4E-83A4-034AE68EE42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D2B4D1-6E99-3C4E-BEFB-EB28EE7B25A2}" type="doc">
      <dgm:prSet loTypeId="urn:microsoft.com/office/officeart/2008/layout/HorizontalMultiLevelHierarchy" loCatId="" qsTypeId="urn:microsoft.com/office/officeart/2005/8/quickstyle/simple1" qsCatId="simple" csTypeId="urn:microsoft.com/office/officeart/2005/8/colors/accent0_2" csCatId="mainScheme" phldr="1"/>
      <dgm:spPr/>
      <dgm:t>
        <a:bodyPr/>
        <a:lstStyle/>
        <a:p>
          <a:endParaRPr lang="en-GB"/>
        </a:p>
      </dgm:t>
    </dgm:pt>
    <dgm:pt modelId="{AD4A3BBE-2777-4D4C-AA53-37D05D8EE847}">
      <dgm:prSet phldrT="[Text]" custT="1"/>
      <dgm:spPr/>
      <dgm:t>
        <a:bodyPr/>
        <a:lstStyle/>
        <a:p>
          <a:pPr algn="ctr">
            <a:buClr>
              <a:schemeClr val="tx1"/>
            </a:buClr>
          </a:pPr>
          <a:r>
            <a:rPr lang="en-GB" sz="1600" b="1" dirty="0">
              <a:latin typeface="Arial" panose="020B0604020202020204" pitchFamily="34" charset="0"/>
              <a:cs typeface="Arial" panose="020B0604020202020204" pitchFamily="34" charset="0"/>
            </a:rPr>
            <a:t>Experiment result supports hypothesis</a:t>
          </a:r>
        </a:p>
      </dgm:t>
    </dgm:pt>
    <dgm:pt modelId="{79B4B557-EF2E-7D46-9AA6-847FCDFF8932}" type="parTrans" cxnId="{585A65FA-A958-534C-861C-E74D9F12E9D3}">
      <dgm:prSet/>
      <dgm:spPr/>
      <dgm:t>
        <a:bodyPr/>
        <a:lstStyle/>
        <a:p>
          <a:pPr algn="ctr"/>
          <a:endParaRPr lang="en-GB" sz="1600">
            <a:latin typeface="Arial" panose="020B0604020202020204" pitchFamily="34" charset="0"/>
            <a:cs typeface="Arial" panose="020B0604020202020204" pitchFamily="34" charset="0"/>
          </a:endParaRPr>
        </a:p>
      </dgm:t>
    </dgm:pt>
    <dgm:pt modelId="{35CCFB39-A31C-BA4A-815E-1AA8BD33BF26}" type="sibTrans" cxnId="{585A65FA-A958-534C-861C-E74D9F12E9D3}">
      <dgm:prSet/>
      <dgm:spPr/>
      <dgm:t>
        <a:bodyPr/>
        <a:lstStyle/>
        <a:p>
          <a:pPr algn="ctr"/>
          <a:endParaRPr lang="en-GB" sz="1600">
            <a:latin typeface="Arial" panose="020B0604020202020204" pitchFamily="34" charset="0"/>
            <a:cs typeface="Arial" panose="020B0604020202020204" pitchFamily="34" charset="0"/>
          </a:endParaRPr>
        </a:p>
      </dgm:t>
    </dgm:pt>
    <dgm:pt modelId="{EE8678F8-8822-7348-919E-872F489B3AF5}">
      <dgm:prSet phldrT="[Text]" custT="1"/>
      <dgm:spPr/>
      <dgm:t>
        <a:bodyPr/>
        <a:lstStyle/>
        <a:p>
          <a:pPr algn="ctr">
            <a:buFont typeface="Arial" panose="020B0604020202020204" pitchFamily="34" charset="0"/>
            <a:buNone/>
          </a:pPr>
          <a:r>
            <a:rPr lang="en-DE" sz="1600" b="1" dirty="0">
              <a:latin typeface="Arial" panose="020B0604020202020204" pitchFamily="34" charset="0"/>
              <a:cs typeface="Arial" panose="020B0604020202020204" pitchFamily="34" charset="0"/>
            </a:rPr>
            <a:t>Data augmentation</a:t>
          </a:r>
        </a:p>
        <a:p>
          <a:pPr algn="l">
            <a:buFont typeface="Arial" panose="020B0604020202020204" pitchFamily="34" charset="0"/>
            <a:buChar char="•"/>
          </a:pPr>
          <a:r>
            <a:rPr lang="en-DE" sz="1600" dirty="0">
              <a:latin typeface="Arial" panose="020B0604020202020204" pitchFamily="34" charset="0"/>
              <a:cs typeface="Arial" panose="020B0604020202020204" pitchFamily="34" charset="0"/>
            </a:rPr>
            <a:t>	- Including noisy data increase robustness if suitable loss is 	    	  introduced in the training called consistency regularization [1,2]. </a:t>
          </a:r>
        </a:p>
        <a:p>
          <a:pPr algn="l">
            <a:buFont typeface="Arial" panose="020B0604020202020204" pitchFamily="34" charset="0"/>
            <a:buChar char="•"/>
          </a:pPr>
          <a:r>
            <a:rPr lang="en-DE" sz="1600" dirty="0">
              <a:latin typeface="Arial" panose="020B0604020202020204" pitchFamily="34" charset="0"/>
              <a:cs typeface="Arial" panose="020B0604020202020204" pitchFamily="34" charset="0"/>
            </a:rPr>
            <a:t>	- Proposd approach exploit consistency regularization.</a:t>
          </a:r>
          <a:endParaRPr lang="en-GB" sz="1600" dirty="0">
            <a:latin typeface="Arial" panose="020B0604020202020204" pitchFamily="34" charset="0"/>
            <a:cs typeface="Arial" panose="020B0604020202020204" pitchFamily="34" charset="0"/>
          </a:endParaRPr>
        </a:p>
      </dgm:t>
    </dgm:pt>
    <dgm:pt modelId="{9A75D3C3-E1F6-FD42-A077-67F3E6344CF7}" type="parTrans" cxnId="{799300C0-59B3-C14C-B027-E0F5887E75E0}">
      <dgm:prSet custT="1"/>
      <dgm:spPr/>
      <dgm:t>
        <a:bodyPr/>
        <a:lstStyle/>
        <a:p>
          <a:pPr algn="ctr"/>
          <a:endParaRPr lang="en-GB" sz="1600">
            <a:latin typeface="Arial" panose="020B0604020202020204" pitchFamily="34" charset="0"/>
            <a:cs typeface="Arial" panose="020B0604020202020204" pitchFamily="34" charset="0"/>
          </a:endParaRPr>
        </a:p>
      </dgm:t>
    </dgm:pt>
    <dgm:pt modelId="{61A8C3CC-F5D9-A74D-AF98-78C8D9B694B8}" type="sibTrans" cxnId="{799300C0-59B3-C14C-B027-E0F5887E75E0}">
      <dgm:prSet/>
      <dgm:spPr/>
      <dgm:t>
        <a:bodyPr/>
        <a:lstStyle/>
        <a:p>
          <a:pPr algn="ctr"/>
          <a:endParaRPr lang="en-GB" sz="1600">
            <a:latin typeface="Arial" panose="020B0604020202020204" pitchFamily="34" charset="0"/>
            <a:cs typeface="Arial" panose="020B0604020202020204" pitchFamily="34" charset="0"/>
          </a:endParaRPr>
        </a:p>
      </dgm:t>
    </dgm:pt>
    <dgm:pt modelId="{F9D2CAF5-89D6-A540-9758-56B3C1898F07}">
      <dgm:prSet phldrT="[Text]" custT="1"/>
      <dgm:spPr/>
      <dgm:t>
        <a:bodyPr/>
        <a:lstStyle/>
        <a:p>
          <a:pPr algn="ctr">
            <a:buFont typeface="Arial" panose="020B0604020202020204" pitchFamily="34" charset="0"/>
            <a:buChar char="•"/>
          </a:pPr>
          <a:r>
            <a:rPr lang="en-DE" sz="1600" b="1" dirty="0">
              <a:latin typeface="Arial" panose="020B0604020202020204" pitchFamily="34" charset="0"/>
              <a:cs typeface="Arial" panose="020B0604020202020204" pitchFamily="34" charset="0"/>
            </a:rPr>
            <a:t>Exponential Moving Average</a:t>
          </a:r>
          <a:endParaRPr lang="en-GB" sz="1600" dirty="0">
            <a:latin typeface="Arial" panose="020B0604020202020204" pitchFamily="34" charset="0"/>
            <a:cs typeface="Arial" panose="020B0604020202020204" pitchFamily="34" charset="0"/>
          </a:endParaRPr>
        </a:p>
        <a:p>
          <a:pPr algn="l">
            <a:buFont typeface="Arial" panose="020B0604020202020204" pitchFamily="34" charset="0"/>
            <a:buChar char="•"/>
          </a:pPr>
          <a:r>
            <a:rPr lang="en-GB" sz="1600" dirty="0">
              <a:latin typeface="Arial" panose="020B0604020202020204" pitchFamily="34" charset="0"/>
              <a:cs typeface="Arial" panose="020B0604020202020204" pitchFamily="34" charset="0"/>
            </a:rPr>
            <a:t>	- Ensemble technique can lead to a stronger predictor.</a:t>
          </a:r>
        </a:p>
        <a:p>
          <a:pPr algn="l">
            <a:buFont typeface="+mj-lt"/>
            <a:buAutoNum type="arabicPeriod"/>
          </a:pPr>
          <a:r>
            <a:rPr lang="en-GB" sz="1600" dirty="0">
              <a:latin typeface="Arial" panose="020B0604020202020204" pitchFamily="34" charset="0"/>
              <a:cs typeface="Arial" panose="020B0604020202020204" pitchFamily="34" charset="0"/>
            </a:rPr>
            <a:t>	- Averaging weights over time also provides a more accurate 	    	  model than using final weights directly [3].</a:t>
          </a:r>
        </a:p>
        <a:p>
          <a:pPr algn="l">
            <a:buFont typeface="+mj-lt"/>
            <a:buAutoNum type="arabicPeriod"/>
          </a:pPr>
          <a:r>
            <a:rPr lang="en-GB" sz="1600" dirty="0">
              <a:latin typeface="Arial" panose="020B0604020202020204" pitchFamily="34" charset="0"/>
              <a:cs typeface="Arial" panose="020B0604020202020204" pitchFamily="34" charset="0"/>
            </a:rPr>
            <a:t>	- Teacher model performed better since it was an average of 	   	   consecutive student models.</a:t>
          </a:r>
        </a:p>
      </dgm:t>
    </dgm:pt>
    <dgm:pt modelId="{DD7C7DE2-D534-7545-A6CA-134FD08779BE}" type="parTrans" cxnId="{A44E24A8-927C-974C-A4F1-B622D7F1421A}">
      <dgm:prSet custT="1"/>
      <dgm:spPr/>
      <dgm:t>
        <a:bodyPr/>
        <a:lstStyle/>
        <a:p>
          <a:pPr algn="ctr"/>
          <a:endParaRPr lang="en-GB" sz="1600">
            <a:latin typeface="Arial" panose="020B0604020202020204" pitchFamily="34" charset="0"/>
            <a:cs typeface="Arial" panose="020B0604020202020204" pitchFamily="34" charset="0"/>
          </a:endParaRPr>
        </a:p>
      </dgm:t>
    </dgm:pt>
    <dgm:pt modelId="{C26CDD28-500D-6E47-B572-D537CD530306}" type="sibTrans" cxnId="{A44E24A8-927C-974C-A4F1-B622D7F1421A}">
      <dgm:prSet/>
      <dgm:spPr/>
      <dgm:t>
        <a:bodyPr/>
        <a:lstStyle/>
        <a:p>
          <a:pPr algn="ctr"/>
          <a:endParaRPr lang="en-GB" sz="1600">
            <a:latin typeface="Arial" panose="020B0604020202020204" pitchFamily="34" charset="0"/>
            <a:cs typeface="Arial" panose="020B0604020202020204" pitchFamily="34" charset="0"/>
          </a:endParaRPr>
        </a:p>
      </dgm:t>
    </dgm:pt>
    <dgm:pt modelId="{EAD60410-81A4-3048-B9A6-735FAC02B415}" type="pres">
      <dgm:prSet presAssocID="{3FD2B4D1-6E99-3C4E-BEFB-EB28EE7B25A2}" presName="Name0" presStyleCnt="0">
        <dgm:presLayoutVars>
          <dgm:chPref val="1"/>
          <dgm:dir/>
          <dgm:animOne val="branch"/>
          <dgm:animLvl val="lvl"/>
          <dgm:resizeHandles val="exact"/>
        </dgm:presLayoutVars>
      </dgm:prSet>
      <dgm:spPr/>
    </dgm:pt>
    <dgm:pt modelId="{12F968B0-4AAF-D445-B05C-870AFBFE87CA}" type="pres">
      <dgm:prSet presAssocID="{AD4A3BBE-2777-4D4C-AA53-37D05D8EE847}" presName="root1" presStyleCnt="0"/>
      <dgm:spPr/>
    </dgm:pt>
    <dgm:pt modelId="{911F92C4-73C7-FC4B-9095-FAD853FF1FF4}" type="pres">
      <dgm:prSet presAssocID="{AD4A3BBE-2777-4D4C-AA53-37D05D8EE847}" presName="LevelOneTextNode" presStyleLbl="node0" presStyleIdx="0" presStyleCnt="1" custAng="5400000" custScaleX="175910" custScaleY="60739" custLinFactX="-54856" custLinFactNeighborX="-100000" custLinFactNeighborY="0">
        <dgm:presLayoutVars>
          <dgm:chPref val="3"/>
        </dgm:presLayoutVars>
      </dgm:prSet>
      <dgm:spPr/>
    </dgm:pt>
    <dgm:pt modelId="{97522928-A5C1-634D-AAF0-8BBAA9605A00}" type="pres">
      <dgm:prSet presAssocID="{AD4A3BBE-2777-4D4C-AA53-37D05D8EE847}" presName="level2hierChild" presStyleCnt="0"/>
      <dgm:spPr/>
    </dgm:pt>
    <dgm:pt modelId="{0989A761-40A9-8744-B2D5-E59F255D7F37}" type="pres">
      <dgm:prSet presAssocID="{9A75D3C3-E1F6-FD42-A077-67F3E6344CF7}" presName="conn2-1" presStyleLbl="parChTrans1D2" presStyleIdx="0" presStyleCnt="2"/>
      <dgm:spPr/>
    </dgm:pt>
    <dgm:pt modelId="{A546E72A-3606-554A-8ABB-E579D36C4890}" type="pres">
      <dgm:prSet presAssocID="{9A75D3C3-E1F6-FD42-A077-67F3E6344CF7}" presName="connTx" presStyleLbl="parChTrans1D2" presStyleIdx="0" presStyleCnt="2"/>
      <dgm:spPr/>
    </dgm:pt>
    <dgm:pt modelId="{DD2341C7-5C64-CB4B-A960-B2EFECA6C278}" type="pres">
      <dgm:prSet presAssocID="{EE8678F8-8822-7348-919E-872F489B3AF5}" presName="root2" presStyleCnt="0"/>
      <dgm:spPr/>
    </dgm:pt>
    <dgm:pt modelId="{E16427EB-4910-E946-8307-211881339E39}" type="pres">
      <dgm:prSet presAssocID="{EE8678F8-8822-7348-919E-872F489B3AF5}" presName="LevelTwoTextNode" presStyleLbl="node2" presStyleIdx="0" presStyleCnt="2" custScaleX="197388" custScaleY="139220" custLinFactNeighborX="45710" custLinFactNeighborY="10008">
        <dgm:presLayoutVars>
          <dgm:chPref val="3"/>
        </dgm:presLayoutVars>
      </dgm:prSet>
      <dgm:spPr/>
    </dgm:pt>
    <dgm:pt modelId="{9F0159A8-2B48-BA44-92AA-5566C79CDF0B}" type="pres">
      <dgm:prSet presAssocID="{EE8678F8-8822-7348-919E-872F489B3AF5}" presName="level3hierChild" presStyleCnt="0"/>
      <dgm:spPr/>
    </dgm:pt>
    <dgm:pt modelId="{E36B6B69-FA1B-7E48-A649-E034ED06642C}" type="pres">
      <dgm:prSet presAssocID="{DD7C7DE2-D534-7545-A6CA-134FD08779BE}" presName="conn2-1" presStyleLbl="parChTrans1D2" presStyleIdx="1" presStyleCnt="2"/>
      <dgm:spPr/>
    </dgm:pt>
    <dgm:pt modelId="{184ECE03-137A-EE4D-AEC1-BA10E830C6F2}" type="pres">
      <dgm:prSet presAssocID="{DD7C7DE2-D534-7545-A6CA-134FD08779BE}" presName="connTx" presStyleLbl="parChTrans1D2" presStyleIdx="1" presStyleCnt="2"/>
      <dgm:spPr/>
    </dgm:pt>
    <dgm:pt modelId="{5F1E7778-B7BC-294F-9ECB-56ABD6E6FBA6}" type="pres">
      <dgm:prSet presAssocID="{F9D2CAF5-89D6-A540-9758-56B3C1898F07}" presName="root2" presStyleCnt="0"/>
      <dgm:spPr/>
    </dgm:pt>
    <dgm:pt modelId="{C14AA1DC-64A5-584D-8CB2-05E635BD0FA3}" type="pres">
      <dgm:prSet presAssocID="{F9D2CAF5-89D6-A540-9758-56B3C1898F07}" presName="LevelTwoTextNode" presStyleLbl="node2" presStyleIdx="1" presStyleCnt="2" custScaleX="197036" custScaleY="188814" custLinFactNeighborX="34297" custLinFactNeighborY="3532">
        <dgm:presLayoutVars>
          <dgm:chPref val="3"/>
        </dgm:presLayoutVars>
      </dgm:prSet>
      <dgm:spPr/>
    </dgm:pt>
    <dgm:pt modelId="{21C06B3F-F662-4A42-862B-73BA4CBB3F99}" type="pres">
      <dgm:prSet presAssocID="{F9D2CAF5-89D6-A540-9758-56B3C1898F07}" presName="level3hierChild" presStyleCnt="0"/>
      <dgm:spPr/>
    </dgm:pt>
  </dgm:ptLst>
  <dgm:cxnLst>
    <dgm:cxn modelId="{30F88F04-365D-4A49-B8D2-9337A576EA1E}" type="presOf" srcId="{9A75D3C3-E1F6-FD42-A077-67F3E6344CF7}" destId="{A546E72A-3606-554A-8ABB-E579D36C4890}" srcOrd="1" destOrd="0" presId="urn:microsoft.com/office/officeart/2008/layout/HorizontalMultiLevelHierarchy"/>
    <dgm:cxn modelId="{FB3D9D18-6508-CF46-B92C-101939B61422}" type="presOf" srcId="{EE8678F8-8822-7348-919E-872F489B3AF5}" destId="{E16427EB-4910-E946-8307-211881339E39}" srcOrd="0" destOrd="0" presId="urn:microsoft.com/office/officeart/2008/layout/HorizontalMultiLevelHierarchy"/>
    <dgm:cxn modelId="{441B1D19-375F-1F46-AD62-6AA758940E7C}" type="presOf" srcId="{AD4A3BBE-2777-4D4C-AA53-37D05D8EE847}" destId="{911F92C4-73C7-FC4B-9095-FAD853FF1FF4}" srcOrd="0" destOrd="0" presId="urn:microsoft.com/office/officeart/2008/layout/HorizontalMultiLevelHierarchy"/>
    <dgm:cxn modelId="{38FCB53C-19D0-D54B-A666-10D45430BAA1}" type="presOf" srcId="{3FD2B4D1-6E99-3C4E-BEFB-EB28EE7B25A2}" destId="{EAD60410-81A4-3048-B9A6-735FAC02B415}" srcOrd="0" destOrd="0" presId="urn:microsoft.com/office/officeart/2008/layout/HorizontalMultiLevelHierarchy"/>
    <dgm:cxn modelId="{B6583B4F-9738-E34A-84B5-F6420D60053B}" type="presOf" srcId="{DD7C7DE2-D534-7545-A6CA-134FD08779BE}" destId="{184ECE03-137A-EE4D-AEC1-BA10E830C6F2}" srcOrd="1" destOrd="0" presId="urn:microsoft.com/office/officeart/2008/layout/HorizontalMultiLevelHierarchy"/>
    <dgm:cxn modelId="{A44E24A8-927C-974C-A4F1-B622D7F1421A}" srcId="{AD4A3BBE-2777-4D4C-AA53-37D05D8EE847}" destId="{F9D2CAF5-89D6-A540-9758-56B3C1898F07}" srcOrd="1" destOrd="0" parTransId="{DD7C7DE2-D534-7545-A6CA-134FD08779BE}" sibTransId="{C26CDD28-500D-6E47-B572-D537CD530306}"/>
    <dgm:cxn modelId="{799300C0-59B3-C14C-B027-E0F5887E75E0}" srcId="{AD4A3BBE-2777-4D4C-AA53-37D05D8EE847}" destId="{EE8678F8-8822-7348-919E-872F489B3AF5}" srcOrd="0" destOrd="0" parTransId="{9A75D3C3-E1F6-FD42-A077-67F3E6344CF7}" sibTransId="{61A8C3CC-F5D9-A74D-AF98-78C8D9B694B8}"/>
    <dgm:cxn modelId="{1B743CC1-FBCB-3A41-9DFA-7C437F9ECE48}" type="presOf" srcId="{9A75D3C3-E1F6-FD42-A077-67F3E6344CF7}" destId="{0989A761-40A9-8744-B2D5-E59F255D7F37}" srcOrd="0" destOrd="0" presId="urn:microsoft.com/office/officeart/2008/layout/HorizontalMultiLevelHierarchy"/>
    <dgm:cxn modelId="{B8C4BFE7-A880-804D-844A-D9F3DC4E370F}" type="presOf" srcId="{F9D2CAF5-89D6-A540-9758-56B3C1898F07}" destId="{C14AA1DC-64A5-584D-8CB2-05E635BD0FA3}" srcOrd="0" destOrd="0" presId="urn:microsoft.com/office/officeart/2008/layout/HorizontalMultiLevelHierarchy"/>
    <dgm:cxn modelId="{C32307E8-6FB1-7F4C-B8D8-A7F6B627081E}" type="presOf" srcId="{DD7C7DE2-D534-7545-A6CA-134FD08779BE}" destId="{E36B6B69-FA1B-7E48-A649-E034ED06642C}" srcOrd="0" destOrd="0" presId="urn:microsoft.com/office/officeart/2008/layout/HorizontalMultiLevelHierarchy"/>
    <dgm:cxn modelId="{585A65FA-A958-534C-861C-E74D9F12E9D3}" srcId="{3FD2B4D1-6E99-3C4E-BEFB-EB28EE7B25A2}" destId="{AD4A3BBE-2777-4D4C-AA53-37D05D8EE847}" srcOrd="0" destOrd="0" parTransId="{79B4B557-EF2E-7D46-9AA6-847FCDFF8932}" sibTransId="{35CCFB39-A31C-BA4A-815E-1AA8BD33BF26}"/>
    <dgm:cxn modelId="{9A10F1D4-0055-AA44-B1B6-6207EAAA6866}" type="presParOf" srcId="{EAD60410-81A4-3048-B9A6-735FAC02B415}" destId="{12F968B0-4AAF-D445-B05C-870AFBFE87CA}" srcOrd="0" destOrd="0" presId="urn:microsoft.com/office/officeart/2008/layout/HorizontalMultiLevelHierarchy"/>
    <dgm:cxn modelId="{EBE4B6CC-C6D9-7342-8542-99D65AB4A488}" type="presParOf" srcId="{12F968B0-4AAF-D445-B05C-870AFBFE87CA}" destId="{911F92C4-73C7-FC4B-9095-FAD853FF1FF4}" srcOrd="0" destOrd="0" presId="urn:microsoft.com/office/officeart/2008/layout/HorizontalMultiLevelHierarchy"/>
    <dgm:cxn modelId="{DBDEF5EE-F3F7-404B-B1B5-416DCB6EED83}" type="presParOf" srcId="{12F968B0-4AAF-D445-B05C-870AFBFE87CA}" destId="{97522928-A5C1-634D-AAF0-8BBAA9605A00}" srcOrd="1" destOrd="0" presId="urn:microsoft.com/office/officeart/2008/layout/HorizontalMultiLevelHierarchy"/>
    <dgm:cxn modelId="{22E9CA1F-2D93-C84D-AA4A-03AC96FA5635}" type="presParOf" srcId="{97522928-A5C1-634D-AAF0-8BBAA9605A00}" destId="{0989A761-40A9-8744-B2D5-E59F255D7F37}" srcOrd="0" destOrd="0" presId="urn:microsoft.com/office/officeart/2008/layout/HorizontalMultiLevelHierarchy"/>
    <dgm:cxn modelId="{CC8D9B0B-C5A0-C347-857F-104A8AF8111E}" type="presParOf" srcId="{0989A761-40A9-8744-B2D5-E59F255D7F37}" destId="{A546E72A-3606-554A-8ABB-E579D36C4890}" srcOrd="0" destOrd="0" presId="urn:microsoft.com/office/officeart/2008/layout/HorizontalMultiLevelHierarchy"/>
    <dgm:cxn modelId="{74A9077B-5449-BD41-99F1-00FADEB1F26F}" type="presParOf" srcId="{97522928-A5C1-634D-AAF0-8BBAA9605A00}" destId="{DD2341C7-5C64-CB4B-A960-B2EFECA6C278}" srcOrd="1" destOrd="0" presId="urn:microsoft.com/office/officeart/2008/layout/HorizontalMultiLevelHierarchy"/>
    <dgm:cxn modelId="{334E114A-E53B-7E49-8573-95BF38C4D6CD}" type="presParOf" srcId="{DD2341C7-5C64-CB4B-A960-B2EFECA6C278}" destId="{E16427EB-4910-E946-8307-211881339E39}" srcOrd="0" destOrd="0" presId="urn:microsoft.com/office/officeart/2008/layout/HorizontalMultiLevelHierarchy"/>
    <dgm:cxn modelId="{8C664A09-347D-0247-BE77-8BE1A3FCB96E}" type="presParOf" srcId="{DD2341C7-5C64-CB4B-A960-B2EFECA6C278}" destId="{9F0159A8-2B48-BA44-92AA-5566C79CDF0B}" srcOrd="1" destOrd="0" presId="urn:microsoft.com/office/officeart/2008/layout/HorizontalMultiLevelHierarchy"/>
    <dgm:cxn modelId="{19F2DDE6-C20D-0743-BFA5-D6843A852957}" type="presParOf" srcId="{97522928-A5C1-634D-AAF0-8BBAA9605A00}" destId="{E36B6B69-FA1B-7E48-A649-E034ED06642C}" srcOrd="2" destOrd="0" presId="urn:microsoft.com/office/officeart/2008/layout/HorizontalMultiLevelHierarchy"/>
    <dgm:cxn modelId="{40E7359E-89E5-324F-843D-B54595D68EC2}" type="presParOf" srcId="{E36B6B69-FA1B-7E48-A649-E034ED06642C}" destId="{184ECE03-137A-EE4D-AEC1-BA10E830C6F2}" srcOrd="0" destOrd="0" presId="urn:microsoft.com/office/officeart/2008/layout/HorizontalMultiLevelHierarchy"/>
    <dgm:cxn modelId="{3D1BCAB8-29E8-3B48-B7C1-BC6CDE486C4F}" type="presParOf" srcId="{97522928-A5C1-634D-AAF0-8BBAA9605A00}" destId="{5F1E7778-B7BC-294F-9ECB-56ABD6E6FBA6}" srcOrd="3" destOrd="0" presId="urn:microsoft.com/office/officeart/2008/layout/HorizontalMultiLevelHierarchy"/>
    <dgm:cxn modelId="{E3D4F27F-28AC-3E4A-B8EB-51FB92F78A17}" type="presParOf" srcId="{5F1E7778-B7BC-294F-9ECB-56ABD6E6FBA6}" destId="{C14AA1DC-64A5-584D-8CB2-05E635BD0FA3}" srcOrd="0" destOrd="0" presId="urn:microsoft.com/office/officeart/2008/layout/HorizontalMultiLevelHierarchy"/>
    <dgm:cxn modelId="{3E9F2B59-709B-FB4B-84A5-9DC887E31DE9}" type="presParOf" srcId="{5F1E7778-B7BC-294F-9ECB-56ABD6E6FBA6}" destId="{21C06B3F-F662-4A42-862B-73BA4CBB3F9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D2D2A0-8886-4741-B2BE-C61556B1F056}" type="doc">
      <dgm:prSet loTypeId="urn:microsoft.com/office/officeart/2005/8/layout/default" loCatId="" qsTypeId="urn:microsoft.com/office/officeart/2005/8/quickstyle/simple1" qsCatId="simple" csTypeId="urn:microsoft.com/office/officeart/2005/8/colors/accent0_2" csCatId="mainScheme" phldr="1"/>
      <dgm:spPr/>
      <dgm:t>
        <a:bodyPr/>
        <a:lstStyle/>
        <a:p>
          <a:endParaRPr lang="en-GB"/>
        </a:p>
      </dgm:t>
    </dgm:pt>
    <dgm:pt modelId="{AD1EF3EC-34D8-7143-96FA-C6A0E8A53CB6}">
      <dgm:prSet phldrT="[Text]" custT="1"/>
      <dgm:spPr/>
      <dgm:t>
        <a:bodyPr/>
        <a:lstStyle/>
        <a:p>
          <a:r>
            <a:rPr lang="en-GB" sz="1800" b="0">
              <a:solidFill>
                <a:schemeClr val="tx1"/>
              </a:solidFill>
              <a:latin typeface="Arial" panose="020B0604020202020204" pitchFamily="34" charset="0"/>
              <a:cs typeface="Arial" panose="020B0604020202020204" pitchFamily="34" charset="0"/>
            </a:rPr>
            <a:t>Language model are sensitive to adversarial attacks.</a:t>
          </a:r>
          <a:endParaRPr lang="en-GB" sz="1800" b="0" dirty="0">
            <a:solidFill>
              <a:schemeClr val="tx1"/>
            </a:solidFill>
            <a:latin typeface="Arial" panose="020B0604020202020204" pitchFamily="34" charset="0"/>
            <a:cs typeface="Arial" panose="020B0604020202020204" pitchFamily="34" charset="0"/>
          </a:endParaRPr>
        </a:p>
      </dgm:t>
    </dgm:pt>
    <dgm:pt modelId="{4F680A92-867B-9241-A23F-4F8CC5D5E532}" type="parTrans" cxnId="{FB3C189E-1581-4B4D-9ACA-036578FA1440}">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581682DF-B2AF-284D-B2AD-7FB2507FC67A}" type="sibTrans" cxnId="{FB3C189E-1581-4B4D-9ACA-036578FA1440}">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E3398012-2763-214C-A72B-FBA862370E50}">
      <dgm:prSet phldrT="[Text]" custT="1"/>
      <dgm:spPr/>
      <dgm:t>
        <a:bodyPr/>
        <a:lstStyle/>
        <a:p>
          <a:r>
            <a:rPr lang="en-GB" sz="1800" b="0">
              <a:solidFill>
                <a:schemeClr val="tx1"/>
              </a:solidFill>
              <a:latin typeface="Arial" panose="020B0604020202020204" pitchFamily="34" charset="0"/>
              <a:cs typeface="Arial" panose="020B0604020202020204" pitchFamily="34" charset="0"/>
            </a:rPr>
            <a:t>Improves generalization and robustness</a:t>
          </a:r>
          <a:endParaRPr lang="en-GB" sz="1800" b="0" dirty="0">
            <a:solidFill>
              <a:schemeClr val="tx1"/>
            </a:solidFill>
            <a:latin typeface="Arial" panose="020B0604020202020204" pitchFamily="34" charset="0"/>
            <a:cs typeface="Arial" panose="020B0604020202020204" pitchFamily="34" charset="0"/>
          </a:endParaRPr>
        </a:p>
      </dgm:t>
    </dgm:pt>
    <dgm:pt modelId="{FA265CDB-7AED-A84E-8D2D-8A937943D69D}" type="parTrans" cxnId="{5E1BC78B-11B4-FB41-9720-73DE2AE60C47}">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DB83FD32-925A-7646-8DA6-DB63223AA808}" type="sibTrans" cxnId="{5E1BC78B-11B4-FB41-9720-73DE2AE60C47}">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1D3539C0-BA65-ED4E-8DE8-97797DC65A8B}">
      <dgm:prSet phldrT="[Text]" custT="1"/>
      <dgm:spPr/>
      <dgm:t>
        <a:bodyPr/>
        <a:lstStyle/>
        <a:p>
          <a:r>
            <a:rPr lang="en-GB" sz="1800" b="0">
              <a:solidFill>
                <a:schemeClr val="tx1"/>
              </a:solidFill>
              <a:latin typeface="Arial" panose="020B0604020202020204" pitchFamily="34" charset="0"/>
              <a:cs typeface="Arial" panose="020B0604020202020204" pitchFamily="34" charset="0"/>
            </a:rPr>
            <a:t>More resilient towards attacks</a:t>
          </a:r>
          <a:endParaRPr lang="en-GB" sz="1800" b="0" dirty="0">
            <a:solidFill>
              <a:schemeClr val="tx1"/>
            </a:solidFill>
            <a:latin typeface="Arial" panose="020B0604020202020204" pitchFamily="34" charset="0"/>
            <a:cs typeface="Arial" panose="020B0604020202020204" pitchFamily="34" charset="0"/>
          </a:endParaRPr>
        </a:p>
      </dgm:t>
    </dgm:pt>
    <dgm:pt modelId="{5584FE54-9BBC-3340-A3C0-F805DA3A2C4B}" type="parTrans" cxnId="{6D9C5B94-05B6-C24E-9685-4514606D6479}">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72DF0CBC-DE04-8B48-85F3-63D67471756A}" type="sibTrans" cxnId="{6D9C5B94-05B6-C24E-9685-4514606D6479}">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09FC5D7C-8C79-C942-BFF9-8FDCF613DC1C}">
      <dgm:prSet phldrT="[Text]" custT="1"/>
      <dgm:spPr/>
      <dgm:t>
        <a:bodyPr/>
        <a:lstStyle/>
        <a:p>
          <a:r>
            <a:rPr lang="en-GB" sz="1800" b="0">
              <a:solidFill>
                <a:schemeClr val="tx1"/>
              </a:solidFill>
              <a:latin typeface="Arial" panose="020B0604020202020204" pitchFamily="34" charset="0"/>
              <a:cs typeface="Arial" panose="020B0604020202020204" pitchFamily="34" charset="0"/>
            </a:rPr>
            <a:t>Examined language model capabilities</a:t>
          </a:r>
          <a:endParaRPr lang="en-GB" sz="1800" b="0" dirty="0">
            <a:solidFill>
              <a:schemeClr val="tx1"/>
            </a:solidFill>
            <a:latin typeface="Arial" panose="020B0604020202020204" pitchFamily="34" charset="0"/>
            <a:cs typeface="Arial" panose="020B0604020202020204" pitchFamily="34" charset="0"/>
          </a:endParaRPr>
        </a:p>
      </dgm:t>
    </dgm:pt>
    <dgm:pt modelId="{F7D5048D-5DD6-F445-BDEC-2F3D3A5DF094}" type="parTrans" cxnId="{7EC5EABB-B364-9948-9B9D-27D8129135CF}">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62B35687-D0C4-8448-B315-1C8AF2D84A2B}" type="sibTrans" cxnId="{7EC5EABB-B364-9948-9B9D-27D8129135CF}">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E55D4D55-0C25-0847-A654-17B5B486C596}">
      <dgm:prSet phldrT="[Text]" custT="1"/>
      <dgm:spPr/>
      <dgm:t>
        <a:bodyPr/>
        <a:lstStyle/>
        <a:p>
          <a:r>
            <a:rPr lang="en-GB" sz="1800" b="0">
              <a:solidFill>
                <a:schemeClr val="tx1"/>
              </a:solidFill>
              <a:latin typeface="Arial" panose="020B0604020202020204" pitchFamily="34" charset="0"/>
              <a:cs typeface="Arial" panose="020B0604020202020204" pitchFamily="34" charset="0"/>
            </a:rPr>
            <a:t>Consistency Regularization and Exponential Moving Average </a:t>
          </a:r>
          <a:endParaRPr lang="en-GB" sz="1800" b="0" dirty="0">
            <a:solidFill>
              <a:schemeClr val="tx1"/>
            </a:solidFill>
            <a:latin typeface="Arial" panose="020B0604020202020204" pitchFamily="34" charset="0"/>
            <a:cs typeface="Arial" panose="020B0604020202020204" pitchFamily="34" charset="0"/>
          </a:endParaRPr>
        </a:p>
      </dgm:t>
    </dgm:pt>
    <dgm:pt modelId="{D9343AA3-71D7-2E46-9B77-5357A5CFB4C8}" type="parTrans" cxnId="{512C19AA-DCE1-1C4F-99C3-D6D6411AF240}">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C27CF367-16E6-8443-8888-38F2B9B569B5}" type="sibTrans" cxnId="{512C19AA-DCE1-1C4F-99C3-D6D6411AF240}">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4B92CDFF-94A0-424C-B557-77024DF5FA88}">
      <dgm:prSet phldrT="[Text]" custT="1"/>
      <dgm:spPr/>
      <dgm:t>
        <a:bodyPr/>
        <a:lstStyle/>
        <a:p>
          <a:r>
            <a:rPr lang="en-GB" sz="1800" b="0">
              <a:solidFill>
                <a:schemeClr val="tx1"/>
              </a:solidFill>
              <a:latin typeface="Arial" panose="020B0604020202020204" pitchFamily="34" charset="0"/>
              <a:cs typeface="Arial" panose="020B0604020202020204" pitchFamily="34" charset="0"/>
            </a:rPr>
            <a:t>Opportunity to gain understanding </a:t>
          </a:r>
          <a:endParaRPr lang="en-GB" sz="1800" b="0" dirty="0">
            <a:solidFill>
              <a:schemeClr val="tx1"/>
            </a:solidFill>
            <a:latin typeface="Arial" panose="020B0604020202020204" pitchFamily="34" charset="0"/>
            <a:cs typeface="Arial" panose="020B0604020202020204" pitchFamily="34" charset="0"/>
          </a:endParaRPr>
        </a:p>
      </dgm:t>
    </dgm:pt>
    <dgm:pt modelId="{021BEAF8-6553-9C48-8630-18F152F2D74F}" type="parTrans" cxnId="{A8FC7271-CD6A-8046-9D6F-1680B8FB6008}">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1C22CA65-FCF4-794F-849D-53567223CC90}" type="sibTrans" cxnId="{A8FC7271-CD6A-8046-9D6F-1680B8FB6008}">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C938A277-28F5-D54F-9D6B-FBC45A566614}" type="pres">
      <dgm:prSet presAssocID="{E6D2D2A0-8886-4741-B2BE-C61556B1F056}" presName="diagram" presStyleCnt="0">
        <dgm:presLayoutVars>
          <dgm:dir/>
          <dgm:resizeHandles val="exact"/>
        </dgm:presLayoutVars>
      </dgm:prSet>
      <dgm:spPr/>
    </dgm:pt>
    <dgm:pt modelId="{A4DCD9D0-4DC7-2E41-8595-122F74E8F08E}" type="pres">
      <dgm:prSet presAssocID="{AD1EF3EC-34D8-7143-96FA-C6A0E8A53CB6}" presName="node" presStyleLbl="node1" presStyleIdx="0" presStyleCnt="6">
        <dgm:presLayoutVars>
          <dgm:bulletEnabled val="1"/>
        </dgm:presLayoutVars>
      </dgm:prSet>
      <dgm:spPr/>
    </dgm:pt>
    <dgm:pt modelId="{920FCBC7-527F-834C-BE4C-23EAF97FF8B8}" type="pres">
      <dgm:prSet presAssocID="{581682DF-B2AF-284D-B2AD-7FB2507FC67A}" presName="sibTrans" presStyleCnt="0"/>
      <dgm:spPr/>
    </dgm:pt>
    <dgm:pt modelId="{D98E3F29-5A47-CB47-AF5F-2E5560EA806C}" type="pres">
      <dgm:prSet presAssocID="{E3398012-2763-214C-A72B-FBA862370E50}" presName="node" presStyleLbl="node1" presStyleIdx="1" presStyleCnt="6">
        <dgm:presLayoutVars>
          <dgm:bulletEnabled val="1"/>
        </dgm:presLayoutVars>
      </dgm:prSet>
      <dgm:spPr/>
    </dgm:pt>
    <dgm:pt modelId="{AE300735-A7C5-7B4D-90CE-40D49A53385A}" type="pres">
      <dgm:prSet presAssocID="{DB83FD32-925A-7646-8DA6-DB63223AA808}" presName="sibTrans" presStyleCnt="0"/>
      <dgm:spPr/>
    </dgm:pt>
    <dgm:pt modelId="{415588ED-ED71-6049-9BE6-441D34082164}" type="pres">
      <dgm:prSet presAssocID="{1D3539C0-BA65-ED4E-8DE8-97797DC65A8B}" presName="node" presStyleLbl="node1" presStyleIdx="2" presStyleCnt="6">
        <dgm:presLayoutVars>
          <dgm:bulletEnabled val="1"/>
        </dgm:presLayoutVars>
      </dgm:prSet>
      <dgm:spPr/>
    </dgm:pt>
    <dgm:pt modelId="{E7D740CA-B2FC-C64C-93BE-8FC5F646815A}" type="pres">
      <dgm:prSet presAssocID="{72DF0CBC-DE04-8B48-85F3-63D67471756A}" presName="sibTrans" presStyleCnt="0"/>
      <dgm:spPr/>
    </dgm:pt>
    <dgm:pt modelId="{A2440779-B79C-3244-B5C5-0850D6EA12C0}" type="pres">
      <dgm:prSet presAssocID="{09FC5D7C-8C79-C942-BFF9-8FDCF613DC1C}" presName="node" presStyleLbl="node1" presStyleIdx="3" presStyleCnt="6">
        <dgm:presLayoutVars>
          <dgm:bulletEnabled val="1"/>
        </dgm:presLayoutVars>
      </dgm:prSet>
      <dgm:spPr/>
    </dgm:pt>
    <dgm:pt modelId="{50013791-163F-E340-9777-BAA24757CAB8}" type="pres">
      <dgm:prSet presAssocID="{62B35687-D0C4-8448-B315-1C8AF2D84A2B}" presName="sibTrans" presStyleCnt="0"/>
      <dgm:spPr/>
    </dgm:pt>
    <dgm:pt modelId="{C588D96C-D5CD-3449-BAA6-75D52F5957D5}" type="pres">
      <dgm:prSet presAssocID="{E55D4D55-0C25-0847-A654-17B5B486C596}" presName="node" presStyleLbl="node1" presStyleIdx="4" presStyleCnt="6">
        <dgm:presLayoutVars>
          <dgm:bulletEnabled val="1"/>
        </dgm:presLayoutVars>
      </dgm:prSet>
      <dgm:spPr/>
    </dgm:pt>
    <dgm:pt modelId="{92D2287B-8DE1-4748-BCD2-9BF1AA9DAB3E}" type="pres">
      <dgm:prSet presAssocID="{C27CF367-16E6-8443-8888-38F2B9B569B5}" presName="sibTrans" presStyleCnt="0"/>
      <dgm:spPr/>
    </dgm:pt>
    <dgm:pt modelId="{332FABE6-86DB-EA4B-9F7D-2335A46D4D49}" type="pres">
      <dgm:prSet presAssocID="{4B92CDFF-94A0-424C-B557-77024DF5FA88}" presName="node" presStyleLbl="node1" presStyleIdx="5" presStyleCnt="6">
        <dgm:presLayoutVars>
          <dgm:bulletEnabled val="1"/>
        </dgm:presLayoutVars>
      </dgm:prSet>
      <dgm:spPr/>
    </dgm:pt>
  </dgm:ptLst>
  <dgm:cxnLst>
    <dgm:cxn modelId="{85B63D4E-A60C-F24F-AEC8-28AED0FE8097}" type="presOf" srcId="{09FC5D7C-8C79-C942-BFF9-8FDCF613DC1C}" destId="{A2440779-B79C-3244-B5C5-0850D6EA12C0}" srcOrd="0" destOrd="0" presId="urn:microsoft.com/office/officeart/2005/8/layout/default"/>
    <dgm:cxn modelId="{4A4E165C-42AD-2B4D-861C-F60865020978}" type="presOf" srcId="{1D3539C0-BA65-ED4E-8DE8-97797DC65A8B}" destId="{415588ED-ED71-6049-9BE6-441D34082164}" srcOrd="0" destOrd="0" presId="urn:microsoft.com/office/officeart/2005/8/layout/default"/>
    <dgm:cxn modelId="{CD100864-BC59-EC4D-B514-77271589AB5A}" type="presOf" srcId="{E3398012-2763-214C-A72B-FBA862370E50}" destId="{D98E3F29-5A47-CB47-AF5F-2E5560EA806C}" srcOrd="0" destOrd="0" presId="urn:microsoft.com/office/officeart/2005/8/layout/default"/>
    <dgm:cxn modelId="{A8FC7271-CD6A-8046-9D6F-1680B8FB6008}" srcId="{E6D2D2A0-8886-4741-B2BE-C61556B1F056}" destId="{4B92CDFF-94A0-424C-B557-77024DF5FA88}" srcOrd="5" destOrd="0" parTransId="{021BEAF8-6553-9C48-8630-18F152F2D74F}" sibTransId="{1C22CA65-FCF4-794F-849D-53567223CC90}"/>
    <dgm:cxn modelId="{E6954D7B-FC7D-684A-823F-7B8206081BF6}" type="presOf" srcId="{E55D4D55-0C25-0847-A654-17B5B486C596}" destId="{C588D96C-D5CD-3449-BAA6-75D52F5957D5}" srcOrd="0" destOrd="0" presId="urn:microsoft.com/office/officeart/2005/8/layout/default"/>
    <dgm:cxn modelId="{5E1BC78B-11B4-FB41-9720-73DE2AE60C47}" srcId="{E6D2D2A0-8886-4741-B2BE-C61556B1F056}" destId="{E3398012-2763-214C-A72B-FBA862370E50}" srcOrd="1" destOrd="0" parTransId="{FA265CDB-7AED-A84E-8D2D-8A937943D69D}" sibTransId="{DB83FD32-925A-7646-8DA6-DB63223AA808}"/>
    <dgm:cxn modelId="{6D9C5B94-05B6-C24E-9685-4514606D6479}" srcId="{E6D2D2A0-8886-4741-B2BE-C61556B1F056}" destId="{1D3539C0-BA65-ED4E-8DE8-97797DC65A8B}" srcOrd="2" destOrd="0" parTransId="{5584FE54-9BBC-3340-A3C0-F805DA3A2C4B}" sibTransId="{72DF0CBC-DE04-8B48-85F3-63D67471756A}"/>
    <dgm:cxn modelId="{CFD35E9A-249F-4A41-A231-214783EFB22D}" type="presOf" srcId="{4B92CDFF-94A0-424C-B557-77024DF5FA88}" destId="{332FABE6-86DB-EA4B-9F7D-2335A46D4D49}" srcOrd="0" destOrd="0" presId="urn:microsoft.com/office/officeart/2005/8/layout/default"/>
    <dgm:cxn modelId="{FB3C189E-1581-4B4D-9ACA-036578FA1440}" srcId="{E6D2D2A0-8886-4741-B2BE-C61556B1F056}" destId="{AD1EF3EC-34D8-7143-96FA-C6A0E8A53CB6}" srcOrd="0" destOrd="0" parTransId="{4F680A92-867B-9241-A23F-4F8CC5D5E532}" sibTransId="{581682DF-B2AF-284D-B2AD-7FB2507FC67A}"/>
    <dgm:cxn modelId="{512C19AA-DCE1-1C4F-99C3-D6D6411AF240}" srcId="{E6D2D2A0-8886-4741-B2BE-C61556B1F056}" destId="{E55D4D55-0C25-0847-A654-17B5B486C596}" srcOrd="4" destOrd="0" parTransId="{D9343AA3-71D7-2E46-9B77-5357A5CFB4C8}" sibTransId="{C27CF367-16E6-8443-8888-38F2B9B569B5}"/>
    <dgm:cxn modelId="{BDE0B5B4-7C39-2446-A2FD-0173EC97763D}" type="presOf" srcId="{AD1EF3EC-34D8-7143-96FA-C6A0E8A53CB6}" destId="{A4DCD9D0-4DC7-2E41-8595-122F74E8F08E}" srcOrd="0" destOrd="0" presId="urn:microsoft.com/office/officeart/2005/8/layout/default"/>
    <dgm:cxn modelId="{7EC5EABB-B364-9948-9B9D-27D8129135CF}" srcId="{E6D2D2A0-8886-4741-B2BE-C61556B1F056}" destId="{09FC5D7C-8C79-C942-BFF9-8FDCF613DC1C}" srcOrd="3" destOrd="0" parTransId="{F7D5048D-5DD6-F445-BDEC-2F3D3A5DF094}" sibTransId="{62B35687-D0C4-8448-B315-1C8AF2D84A2B}"/>
    <dgm:cxn modelId="{60A63AC6-4FCC-1548-A4E2-FC1890A9CD0E}" type="presOf" srcId="{E6D2D2A0-8886-4741-B2BE-C61556B1F056}" destId="{C938A277-28F5-D54F-9D6B-FBC45A566614}" srcOrd="0" destOrd="0" presId="urn:microsoft.com/office/officeart/2005/8/layout/default"/>
    <dgm:cxn modelId="{2D5DE831-8E2D-224E-A627-3945F979722C}" type="presParOf" srcId="{C938A277-28F5-D54F-9D6B-FBC45A566614}" destId="{A4DCD9D0-4DC7-2E41-8595-122F74E8F08E}" srcOrd="0" destOrd="0" presId="urn:microsoft.com/office/officeart/2005/8/layout/default"/>
    <dgm:cxn modelId="{7AE5E64F-606A-F348-8E0A-BB95AD8547A2}" type="presParOf" srcId="{C938A277-28F5-D54F-9D6B-FBC45A566614}" destId="{920FCBC7-527F-834C-BE4C-23EAF97FF8B8}" srcOrd="1" destOrd="0" presId="urn:microsoft.com/office/officeart/2005/8/layout/default"/>
    <dgm:cxn modelId="{596EB095-3D8D-4E4F-9BFE-1ACD6A9D36C0}" type="presParOf" srcId="{C938A277-28F5-D54F-9D6B-FBC45A566614}" destId="{D98E3F29-5A47-CB47-AF5F-2E5560EA806C}" srcOrd="2" destOrd="0" presId="urn:microsoft.com/office/officeart/2005/8/layout/default"/>
    <dgm:cxn modelId="{7675A0C0-9579-CC47-8586-47A111858677}" type="presParOf" srcId="{C938A277-28F5-D54F-9D6B-FBC45A566614}" destId="{AE300735-A7C5-7B4D-90CE-40D49A53385A}" srcOrd="3" destOrd="0" presId="urn:microsoft.com/office/officeart/2005/8/layout/default"/>
    <dgm:cxn modelId="{1BCDAE1E-418D-644E-BCC6-116239A3C916}" type="presParOf" srcId="{C938A277-28F5-D54F-9D6B-FBC45A566614}" destId="{415588ED-ED71-6049-9BE6-441D34082164}" srcOrd="4" destOrd="0" presId="urn:microsoft.com/office/officeart/2005/8/layout/default"/>
    <dgm:cxn modelId="{217A2217-EC6D-3A4F-AF38-FC44E5546BD4}" type="presParOf" srcId="{C938A277-28F5-D54F-9D6B-FBC45A566614}" destId="{E7D740CA-B2FC-C64C-93BE-8FC5F646815A}" srcOrd="5" destOrd="0" presId="urn:microsoft.com/office/officeart/2005/8/layout/default"/>
    <dgm:cxn modelId="{A9DCBE0E-7616-8C4B-87E2-C74C9611E9B3}" type="presParOf" srcId="{C938A277-28F5-D54F-9D6B-FBC45A566614}" destId="{A2440779-B79C-3244-B5C5-0850D6EA12C0}" srcOrd="6" destOrd="0" presId="urn:microsoft.com/office/officeart/2005/8/layout/default"/>
    <dgm:cxn modelId="{EB3CA631-3BC3-5C4E-A30A-6EBCC3276BF0}" type="presParOf" srcId="{C938A277-28F5-D54F-9D6B-FBC45A566614}" destId="{50013791-163F-E340-9777-BAA24757CAB8}" srcOrd="7" destOrd="0" presId="urn:microsoft.com/office/officeart/2005/8/layout/default"/>
    <dgm:cxn modelId="{9800D11A-E134-3142-B995-D62906D2354F}" type="presParOf" srcId="{C938A277-28F5-D54F-9D6B-FBC45A566614}" destId="{C588D96C-D5CD-3449-BAA6-75D52F5957D5}" srcOrd="8" destOrd="0" presId="urn:microsoft.com/office/officeart/2005/8/layout/default"/>
    <dgm:cxn modelId="{F439D376-F93C-ED4B-B004-3EA82CE7D743}" type="presParOf" srcId="{C938A277-28F5-D54F-9D6B-FBC45A566614}" destId="{92D2287B-8DE1-4748-BCD2-9BF1AA9DAB3E}" srcOrd="9" destOrd="0" presId="urn:microsoft.com/office/officeart/2005/8/layout/default"/>
    <dgm:cxn modelId="{2E3B7F74-FE38-0046-A8CE-6D7E5EBE1020}" type="presParOf" srcId="{C938A277-28F5-D54F-9D6B-FBC45A566614}" destId="{332FABE6-86DB-EA4B-9F7D-2335A46D4D49}" srcOrd="1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FAC0B28-AC6A-CE45-ABE8-93B525507328}" type="doc">
      <dgm:prSet loTypeId="urn:microsoft.com/office/officeart/2005/8/layout/default" loCatId="" qsTypeId="urn:microsoft.com/office/officeart/2005/8/quickstyle/simple1" qsCatId="simple" csTypeId="urn:microsoft.com/office/officeart/2005/8/colors/accent0_2" csCatId="mainScheme" phldr="1"/>
      <dgm:spPr/>
      <dgm:t>
        <a:bodyPr/>
        <a:lstStyle/>
        <a:p>
          <a:endParaRPr lang="en-GB"/>
        </a:p>
      </dgm:t>
    </dgm:pt>
    <dgm:pt modelId="{F8B50C28-A170-7E49-9EFB-7DA623F0C890}">
      <dgm:prSet phldrT="[Text]" custT="1"/>
      <dgm:spPr/>
      <dgm:t>
        <a:bodyPr/>
        <a:lstStyle/>
        <a:p>
          <a:r>
            <a:rPr lang="en-GB" sz="1800" dirty="0">
              <a:solidFill>
                <a:schemeClr val="tx1"/>
              </a:solidFill>
              <a:latin typeface="Arial" panose="020B0604020202020204" pitchFamily="34" charset="0"/>
              <a:cs typeface="Arial" panose="020B0604020202020204" pitchFamily="34" charset="0"/>
            </a:rPr>
            <a:t>Hard to achieve Image level Imperceptibility</a:t>
          </a:r>
        </a:p>
      </dgm:t>
    </dgm:pt>
    <dgm:pt modelId="{3B4772D8-4BE0-614A-8A39-77D4F1C6CD24}" type="parTrans" cxnId="{DA0C89B6-9C52-0647-B2EA-3901D98A854F}">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EDD3658B-10B0-6E45-BEDE-5C854C0DF9F1}" type="sibTrans" cxnId="{DA0C89B6-9C52-0647-B2EA-3901D98A854F}">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4D7DA2A5-D1FC-D64C-81D1-2A280820E246}">
      <dgm:prSet phldrT="[Text]" custT="1"/>
      <dgm:spPr/>
      <dgm:t>
        <a:bodyPr/>
        <a:lstStyle/>
        <a:p>
          <a:r>
            <a:rPr lang="en-GB" sz="1800" dirty="0">
              <a:solidFill>
                <a:schemeClr val="tx1"/>
              </a:solidFill>
              <a:latin typeface="Arial" panose="020B0604020202020204" pitchFamily="34" charset="0"/>
              <a:cs typeface="Arial" panose="020B0604020202020204" pitchFamily="34" charset="0"/>
            </a:rPr>
            <a:t>Space and Time complexity</a:t>
          </a:r>
        </a:p>
      </dgm:t>
    </dgm:pt>
    <dgm:pt modelId="{B0EC236F-DE7F-D549-B37E-50AF41DAFB2F}" type="parTrans" cxnId="{A4B75D65-75BF-3F4B-80B3-05144B8E489A}">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2C88BDD8-0481-C345-8072-64F05A4DAD83}" type="sibTrans" cxnId="{A4B75D65-75BF-3F4B-80B3-05144B8E489A}">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511D92AB-39B2-FB46-AD83-4F296BD6BB50}">
      <dgm:prSet phldrT="[Text]" custT="1"/>
      <dgm:spPr/>
      <dgm:t>
        <a:bodyPr/>
        <a:lstStyle/>
        <a:p>
          <a:r>
            <a:rPr lang="en-GB" sz="1800" dirty="0">
              <a:solidFill>
                <a:schemeClr val="tx1"/>
              </a:solidFill>
              <a:latin typeface="Arial" panose="020B0604020202020204" pitchFamily="34" charset="0"/>
              <a:cs typeface="Arial" panose="020B0604020202020204" pitchFamily="34" charset="0"/>
            </a:rPr>
            <a:t>No common assessment criteria</a:t>
          </a:r>
        </a:p>
      </dgm:t>
    </dgm:pt>
    <dgm:pt modelId="{2E644453-8488-6541-AF9D-76FD0D3B8F65}" type="parTrans" cxnId="{D0007F24-5BC5-1740-955B-D684BBBCF12A}">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D87D54CD-4BA2-E545-BEFF-352829D072A7}" type="sibTrans" cxnId="{D0007F24-5BC5-1740-955B-D684BBBCF12A}">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D1AAF2A9-FA61-7C4C-AD2A-8A74A075CA56}">
      <dgm:prSet phldrT="[Text]" custT="1"/>
      <dgm:spPr/>
      <dgm:t>
        <a:bodyPr/>
        <a:lstStyle/>
        <a:p>
          <a:r>
            <a:rPr lang="en-GB" sz="1800" dirty="0">
              <a:solidFill>
                <a:schemeClr val="tx1"/>
              </a:solidFill>
              <a:latin typeface="Arial" panose="020B0604020202020204" pitchFamily="34" charset="0"/>
              <a:cs typeface="Arial" panose="020B0604020202020204" pitchFamily="34" charset="0"/>
            </a:rPr>
            <a:t>No single defence to prevent from all</a:t>
          </a:r>
        </a:p>
      </dgm:t>
    </dgm:pt>
    <dgm:pt modelId="{040CBF9B-3293-2340-8290-ED6D4F6AD108}" type="parTrans" cxnId="{D2F60883-9AB0-874B-9ED0-2C17C6A1E417}">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892817F4-C527-944D-87D5-91B74DA6A300}" type="sibTrans" cxnId="{D2F60883-9AB0-874B-9ED0-2C17C6A1E417}">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81B961F8-6C32-044C-B237-E440FCAEC419}">
      <dgm:prSet phldrT="[Text]" custT="1"/>
      <dgm:spPr/>
      <dgm:t>
        <a:bodyPr/>
        <a:lstStyle/>
        <a:p>
          <a:r>
            <a:rPr lang="en-GB" sz="1800" dirty="0">
              <a:solidFill>
                <a:schemeClr val="tx1"/>
              </a:solidFill>
              <a:latin typeface="Arial" panose="020B0604020202020204" pitchFamily="34" charset="0"/>
              <a:cs typeface="Arial" panose="020B0604020202020204" pitchFamily="34" charset="0"/>
            </a:rPr>
            <a:t>Implementation challenge</a:t>
          </a:r>
        </a:p>
      </dgm:t>
    </dgm:pt>
    <dgm:pt modelId="{9FEEB218-B6CC-914F-80B9-3B270D685874}" type="parTrans" cxnId="{59B52BBD-59F4-364A-8C20-AE0681DA724B}">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D5E8A677-E0EF-F541-B6AA-4D7E5B99BFC4}" type="sibTrans" cxnId="{59B52BBD-59F4-364A-8C20-AE0681DA724B}">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678029FD-43F0-C94D-8F49-6DB93CE4B132}" type="pres">
      <dgm:prSet presAssocID="{EFAC0B28-AC6A-CE45-ABE8-93B525507328}" presName="diagram" presStyleCnt="0">
        <dgm:presLayoutVars>
          <dgm:dir/>
          <dgm:resizeHandles val="exact"/>
        </dgm:presLayoutVars>
      </dgm:prSet>
      <dgm:spPr/>
    </dgm:pt>
    <dgm:pt modelId="{F9D2F7C6-156D-0348-A218-AA93DC0FD6C2}" type="pres">
      <dgm:prSet presAssocID="{F8B50C28-A170-7E49-9EFB-7DA623F0C890}" presName="node" presStyleLbl="node1" presStyleIdx="0" presStyleCnt="5" custLinFactNeighborX="-2868" custLinFactNeighborY="4781">
        <dgm:presLayoutVars>
          <dgm:bulletEnabled val="1"/>
        </dgm:presLayoutVars>
      </dgm:prSet>
      <dgm:spPr/>
    </dgm:pt>
    <dgm:pt modelId="{BA9E3682-4F19-7547-BCD6-DD62A6F4A51D}" type="pres">
      <dgm:prSet presAssocID="{EDD3658B-10B0-6E45-BEDE-5C854C0DF9F1}" presName="sibTrans" presStyleCnt="0"/>
      <dgm:spPr/>
    </dgm:pt>
    <dgm:pt modelId="{76063791-DF2D-604E-8867-F5C68740F916}" type="pres">
      <dgm:prSet presAssocID="{4D7DA2A5-D1FC-D64C-81D1-2A280820E246}" presName="node" presStyleLbl="node1" presStyleIdx="1" presStyleCnt="5">
        <dgm:presLayoutVars>
          <dgm:bulletEnabled val="1"/>
        </dgm:presLayoutVars>
      </dgm:prSet>
      <dgm:spPr/>
    </dgm:pt>
    <dgm:pt modelId="{FA72C53C-7C68-364A-9DE6-3F821D9EA054}" type="pres">
      <dgm:prSet presAssocID="{2C88BDD8-0481-C345-8072-64F05A4DAD83}" presName="sibTrans" presStyleCnt="0"/>
      <dgm:spPr/>
    </dgm:pt>
    <dgm:pt modelId="{B0B00A23-114A-0148-8C79-7A0DB4019565}" type="pres">
      <dgm:prSet presAssocID="{511D92AB-39B2-FB46-AD83-4F296BD6BB50}" presName="node" presStyleLbl="node1" presStyleIdx="2" presStyleCnt="5">
        <dgm:presLayoutVars>
          <dgm:bulletEnabled val="1"/>
        </dgm:presLayoutVars>
      </dgm:prSet>
      <dgm:spPr/>
    </dgm:pt>
    <dgm:pt modelId="{BC12D89E-5DD9-2241-BFA0-42A165D1C9E1}" type="pres">
      <dgm:prSet presAssocID="{D87D54CD-4BA2-E545-BEFF-352829D072A7}" presName="sibTrans" presStyleCnt="0"/>
      <dgm:spPr/>
    </dgm:pt>
    <dgm:pt modelId="{C0DCA33E-C6F3-2847-A2B1-9C13BEE03634}" type="pres">
      <dgm:prSet presAssocID="{D1AAF2A9-FA61-7C4C-AD2A-8A74A075CA56}" presName="node" presStyleLbl="node1" presStyleIdx="3" presStyleCnt="5">
        <dgm:presLayoutVars>
          <dgm:bulletEnabled val="1"/>
        </dgm:presLayoutVars>
      </dgm:prSet>
      <dgm:spPr/>
    </dgm:pt>
    <dgm:pt modelId="{6F46C8FF-3289-9448-8759-A3019DB178AC}" type="pres">
      <dgm:prSet presAssocID="{892817F4-C527-944D-87D5-91B74DA6A300}" presName="sibTrans" presStyleCnt="0"/>
      <dgm:spPr/>
    </dgm:pt>
    <dgm:pt modelId="{6669995C-9F27-FE4D-A1E0-69E247453AC5}" type="pres">
      <dgm:prSet presAssocID="{81B961F8-6C32-044C-B237-E440FCAEC419}" presName="node" presStyleLbl="node1" presStyleIdx="4" presStyleCnt="5">
        <dgm:presLayoutVars>
          <dgm:bulletEnabled val="1"/>
        </dgm:presLayoutVars>
      </dgm:prSet>
      <dgm:spPr/>
    </dgm:pt>
  </dgm:ptLst>
  <dgm:cxnLst>
    <dgm:cxn modelId="{D0007F24-5BC5-1740-955B-D684BBBCF12A}" srcId="{EFAC0B28-AC6A-CE45-ABE8-93B525507328}" destId="{511D92AB-39B2-FB46-AD83-4F296BD6BB50}" srcOrd="2" destOrd="0" parTransId="{2E644453-8488-6541-AF9D-76FD0D3B8F65}" sibTransId="{D87D54CD-4BA2-E545-BEFF-352829D072A7}"/>
    <dgm:cxn modelId="{F0412141-E9F8-CA44-BD7E-CE3F4DC7FC09}" type="presOf" srcId="{D1AAF2A9-FA61-7C4C-AD2A-8A74A075CA56}" destId="{C0DCA33E-C6F3-2847-A2B1-9C13BEE03634}" srcOrd="0" destOrd="0" presId="urn:microsoft.com/office/officeart/2005/8/layout/default"/>
    <dgm:cxn modelId="{1776A561-42C0-D34C-9CB3-B89C3A6DFAAC}" type="presOf" srcId="{511D92AB-39B2-FB46-AD83-4F296BD6BB50}" destId="{B0B00A23-114A-0148-8C79-7A0DB4019565}" srcOrd="0" destOrd="0" presId="urn:microsoft.com/office/officeart/2005/8/layout/default"/>
    <dgm:cxn modelId="{A4B75D65-75BF-3F4B-80B3-05144B8E489A}" srcId="{EFAC0B28-AC6A-CE45-ABE8-93B525507328}" destId="{4D7DA2A5-D1FC-D64C-81D1-2A280820E246}" srcOrd="1" destOrd="0" parTransId="{B0EC236F-DE7F-D549-B37E-50AF41DAFB2F}" sibTransId="{2C88BDD8-0481-C345-8072-64F05A4DAD83}"/>
    <dgm:cxn modelId="{BEA1917F-7268-D04E-BCBC-71187B4A3FDD}" type="presOf" srcId="{4D7DA2A5-D1FC-D64C-81D1-2A280820E246}" destId="{76063791-DF2D-604E-8867-F5C68740F916}" srcOrd="0" destOrd="0" presId="urn:microsoft.com/office/officeart/2005/8/layout/default"/>
    <dgm:cxn modelId="{D2F60883-9AB0-874B-9ED0-2C17C6A1E417}" srcId="{EFAC0B28-AC6A-CE45-ABE8-93B525507328}" destId="{D1AAF2A9-FA61-7C4C-AD2A-8A74A075CA56}" srcOrd="3" destOrd="0" parTransId="{040CBF9B-3293-2340-8290-ED6D4F6AD108}" sibTransId="{892817F4-C527-944D-87D5-91B74DA6A300}"/>
    <dgm:cxn modelId="{88031495-E008-0342-AB54-B0449B261989}" type="presOf" srcId="{EFAC0B28-AC6A-CE45-ABE8-93B525507328}" destId="{678029FD-43F0-C94D-8F49-6DB93CE4B132}" srcOrd="0" destOrd="0" presId="urn:microsoft.com/office/officeart/2005/8/layout/default"/>
    <dgm:cxn modelId="{DA0C89B6-9C52-0647-B2EA-3901D98A854F}" srcId="{EFAC0B28-AC6A-CE45-ABE8-93B525507328}" destId="{F8B50C28-A170-7E49-9EFB-7DA623F0C890}" srcOrd="0" destOrd="0" parTransId="{3B4772D8-4BE0-614A-8A39-77D4F1C6CD24}" sibTransId="{EDD3658B-10B0-6E45-BEDE-5C854C0DF9F1}"/>
    <dgm:cxn modelId="{59B52BBD-59F4-364A-8C20-AE0681DA724B}" srcId="{EFAC0B28-AC6A-CE45-ABE8-93B525507328}" destId="{81B961F8-6C32-044C-B237-E440FCAEC419}" srcOrd="4" destOrd="0" parTransId="{9FEEB218-B6CC-914F-80B9-3B270D685874}" sibTransId="{D5E8A677-E0EF-F541-B6AA-4D7E5B99BFC4}"/>
    <dgm:cxn modelId="{A67466E8-597C-9F48-B598-9AF9714D6926}" type="presOf" srcId="{81B961F8-6C32-044C-B237-E440FCAEC419}" destId="{6669995C-9F27-FE4D-A1E0-69E247453AC5}" srcOrd="0" destOrd="0" presId="urn:microsoft.com/office/officeart/2005/8/layout/default"/>
    <dgm:cxn modelId="{166F2CF7-229A-5F43-8E6C-38A190428219}" type="presOf" srcId="{F8B50C28-A170-7E49-9EFB-7DA623F0C890}" destId="{F9D2F7C6-156D-0348-A218-AA93DC0FD6C2}" srcOrd="0" destOrd="0" presId="urn:microsoft.com/office/officeart/2005/8/layout/default"/>
    <dgm:cxn modelId="{F4AEB590-790C-FF46-938F-F3658BF12CC5}" type="presParOf" srcId="{678029FD-43F0-C94D-8F49-6DB93CE4B132}" destId="{F9D2F7C6-156D-0348-A218-AA93DC0FD6C2}" srcOrd="0" destOrd="0" presId="urn:microsoft.com/office/officeart/2005/8/layout/default"/>
    <dgm:cxn modelId="{9102B09F-4011-1947-8CCF-B99D9B9E5467}" type="presParOf" srcId="{678029FD-43F0-C94D-8F49-6DB93CE4B132}" destId="{BA9E3682-4F19-7547-BCD6-DD62A6F4A51D}" srcOrd="1" destOrd="0" presId="urn:microsoft.com/office/officeart/2005/8/layout/default"/>
    <dgm:cxn modelId="{21372563-4932-2D47-93D0-D5316AAA2CA8}" type="presParOf" srcId="{678029FD-43F0-C94D-8F49-6DB93CE4B132}" destId="{76063791-DF2D-604E-8867-F5C68740F916}" srcOrd="2" destOrd="0" presId="urn:microsoft.com/office/officeart/2005/8/layout/default"/>
    <dgm:cxn modelId="{999F2BED-0C34-9840-B325-EE334D7CF8EF}" type="presParOf" srcId="{678029FD-43F0-C94D-8F49-6DB93CE4B132}" destId="{FA72C53C-7C68-364A-9DE6-3F821D9EA054}" srcOrd="3" destOrd="0" presId="urn:microsoft.com/office/officeart/2005/8/layout/default"/>
    <dgm:cxn modelId="{BDFA40F9-DF7D-0742-BF2B-AC27DBFC1505}" type="presParOf" srcId="{678029FD-43F0-C94D-8F49-6DB93CE4B132}" destId="{B0B00A23-114A-0148-8C79-7A0DB4019565}" srcOrd="4" destOrd="0" presId="urn:microsoft.com/office/officeart/2005/8/layout/default"/>
    <dgm:cxn modelId="{D99C01F5-D675-3E47-8D1F-5C3F74366FE8}" type="presParOf" srcId="{678029FD-43F0-C94D-8F49-6DB93CE4B132}" destId="{BC12D89E-5DD9-2241-BFA0-42A165D1C9E1}" srcOrd="5" destOrd="0" presId="urn:microsoft.com/office/officeart/2005/8/layout/default"/>
    <dgm:cxn modelId="{519C93AB-19A7-3D46-930E-5DB466F4368D}" type="presParOf" srcId="{678029FD-43F0-C94D-8F49-6DB93CE4B132}" destId="{C0DCA33E-C6F3-2847-A2B1-9C13BEE03634}" srcOrd="6" destOrd="0" presId="urn:microsoft.com/office/officeart/2005/8/layout/default"/>
    <dgm:cxn modelId="{21B61F79-5EBF-9F4F-8292-0CA25BAB7AE4}" type="presParOf" srcId="{678029FD-43F0-C94D-8F49-6DB93CE4B132}" destId="{6F46C8FF-3289-9448-8759-A3019DB178AC}" srcOrd="7" destOrd="0" presId="urn:microsoft.com/office/officeart/2005/8/layout/default"/>
    <dgm:cxn modelId="{210C0FD2-D633-D146-B291-97863251190F}" type="presParOf" srcId="{678029FD-43F0-C94D-8F49-6DB93CE4B132}" destId="{6669995C-9F27-FE4D-A1E0-69E247453AC5}" srcOrd="8"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F53FED-90A1-B848-819F-2A824DD72A7E}" type="doc">
      <dgm:prSet loTypeId="urn:microsoft.com/office/officeart/2005/8/layout/default" loCatId="" qsTypeId="urn:microsoft.com/office/officeart/2005/8/quickstyle/simple1" qsCatId="simple" csTypeId="urn:microsoft.com/office/officeart/2005/8/colors/accent0_2" csCatId="mainScheme" phldr="1"/>
      <dgm:spPr/>
      <dgm:t>
        <a:bodyPr/>
        <a:lstStyle/>
        <a:p>
          <a:endParaRPr lang="en-GB"/>
        </a:p>
      </dgm:t>
    </dgm:pt>
    <dgm:pt modelId="{ED33608B-4715-1C4C-9B2F-D6D938BE8D49}">
      <dgm:prSet phldrT="[Text]" custT="1"/>
      <dgm:spPr/>
      <dgm:t>
        <a:bodyPr/>
        <a:lstStyle/>
        <a:p>
          <a:r>
            <a:rPr lang="en-GB" sz="1800" dirty="0">
              <a:latin typeface="Arial" panose="020B0604020202020204" pitchFamily="34" charset="0"/>
              <a:cs typeface="Arial" panose="020B0604020202020204" pitchFamily="34" charset="0"/>
            </a:rPr>
            <a:t>Extreme pre-training hurts robustness</a:t>
          </a:r>
        </a:p>
      </dgm:t>
    </dgm:pt>
    <dgm:pt modelId="{9FF6A8E9-DF99-614E-B7CF-0A986261C327}" type="parTrans" cxnId="{EABAF781-A279-4444-B2BA-133C83FA6519}">
      <dgm:prSet/>
      <dgm:spPr/>
      <dgm:t>
        <a:bodyPr/>
        <a:lstStyle/>
        <a:p>
          <a:endParaRPr lang="en-GB" sz="1800">
            <a:latin typeface="Arial" panose="020B0604020202020204" pitchFamily="34" charset="0"/>
            <a:cs typeface="Arial" panose="020B0604020202020204" pitchFamily="34" charset="0"/>
          </a:endParaRPr>
        </a:p>
      </dgm:t>
    </dgm:pt>
    <dgm:pt modelId="{491D0B65-1BCA-D942-B2F8-59431C176B0C}" type="sibTrans" cxnId="{EABAF781-A279-4444-B2BA-133C83FA6519}">
      <dgm:prSet/>
      <dgm:spPr/>
      <dgm:t>
        <a:bodyPr/>
        <a:lstStyle/>
        <a:p>
          <a:endParaRPr lang="en-GB" sz="1800">
            <a:latin typeface="Arial" panose="020B0604020202020204" pitchFamily="34" charset="0"/>
            <a:cs typeface="Arial" panose="020B0604020202020204" pitchFamily="34" charset="0"/>
          </a:endParaRPr>
        </a:p>
      </dgm:t>
    </dgm:pt>
    <dgm:pt modelId="{5DA13B00-9023-E646-9B90-E5881068EEC0}">
      <dgm:prSet phldrT="[Text]" custT="1"/>
      <dgm:spPr/>
      <dgm:t>
        <a:bodyPr/>
        <a:lstStyle/>
        <a:p>
          <a:r>
            <a:rPr lang="en-GB" sz="1800" dirty="0">
              <a:latin typeface="Arial" panose="020B0604020202020204" pitchFamily="34" charset="0"/>
              <a:cs typeface="Arial" panose="020B0604020202020204" pitchFamily="34" charset="0"/>
            </a:rPr>
            <a:t>Quantitative analysis of individual augmentation techniques</a:t>
          </a:r>
        </a:p>
      </dgm:t>
    </dgm:pt>
    <dgm:pt modelId="{3CD1828F-7180-0944-B72A-676B645EB8EC}" type="parTrans" cxnId="{2BCF3250-44AE-4D4C-95D8-C6737E70423A}">
      <dgm:prSet/>
      <dgm:spPr/>
      <dgm:t>
        <a:bodyPr/>
        <a:lstStyle/>
        <a:p>
          <a:endParaRPr lang="en-GB" sz="1800">
            <a:latin typeface="Arial" panose="020B0604020202020204" pitchFamily="34" charset="0"/>
            <a:cs typeface="Arial" panose="020B0604020202020204" pitchFamily="34" charset="0"/>
          </a:endParaRPr>
        </a:p>
      </dgm:t>
    </dgm:pt>
    <dgm:pt modelId="{D8FFE6CC-F96D-1C46-AA6D-42641BE42DFE}" type="sibTrans" cxnId="{2BCF3250-44AE-4D4C-95D8-C6737E70423A}">
      <dgm:prSet/>
      <dgm:spPr/>
      <dgm:t>
        <a:bodyPr/>
        <a:lstStyle/>
        <a:p>
          <a:endParaRPr lang="en-GB" sz="1800">
            <a:latin typeface="Arial" panose="020B0604020202020204" pitchFamily="34" charset="0"/>
            <a:cs typeface="Arial" panose="020B0604020202020204" pitchFamily="34" charset="0"/>
          </a:endParaRPr>
        </a:p>
      </dgm:t>
    </dgm:pt>
    <dgm:pt modelId="{F3F33FF9-E772-0C48-8DFE-5C4F42FADC8C}">
      <dgm:prSet phldrT="[Text]" custT="1"/>
      <dgm:spPr/>
      <dgm:t>
        <a:bodyPr/>
        <a:lstStyle/>
        <a:p>
          <a:r>
            <a:rPr lang="en-GB" sz="1800" dirty="0">
              <a:latin typeface="Arial" panose="020B0604020202020204" pitchFamily="34" charset="0"/>
              <a:cs typeface="Arial" panose="020B0604020202020204" pitchFamily="34" charset="0"/>
            </a:rPr>
            <a:t>Reducing computational complexity</a:t>
          </a:r>
        </a:p>
      </dgm:t>
    </dgm:pt>
    <dgm:pt modelId="{A197C220-AD67-B648-A9A7-59D3A42D6672}" type="parTrans" cxnId="{FDE79F26-6884-244B-91E5-8C9C8629756B}">
      <dgm:prSet/>
      <dgm:spPr/>
      <dgm:t>
        <a:bodyPr/>
        <a:lstStyle/>
        <a:p>
          <a:endParaRPr lang="en-GB" sz="1800">
            <a:latin typeface="Arial" panose="020B0604020202020204" pitchFamily="34" charset="0"/>
            <a:cs typeface="Arial" panose="020B0604020202020204" pitchFamily="34" charset="0"/>
          </a:endParaRPr>
        </a:p>
      </dgm:t>
    </dgm:pt>
    <dgm:pt modelId="{C1829B5B-E64A-6845-B1D0-5247012E7103}" type="sibTrans" cxnId="{FDE79F26-6884-244B-91E5-8C9C8629756B}">
      <dgm:prSet/>
      <dgm:spPr/>
      <dgm:t>
        <a:bodyPr/>
        <a:lstStyle/>
        <a:p>
          <a:endParaRPr lang="en-GB" sz="1800">
            <a:latin typeface="Arial" panose="020B0604020202020204" pitchFamily="34" charset="0"/>
            <a:cs typeface="Arial" panose="020B0604020202020204" pitchFamily="34" charset="0"/>
          </a:endParaRPr>
        </a:p>
      </dgm:t>
    </dgm:pt>
    <dgm:pt modelId="{335AA760-FAA4-204A-861F-25EC1FC161F0}">
      <dgm:prSet phldrT="[Text]" custT="1"/>
      <dgm:spPr/>
      <dgm:t>
        <a:bodyPr/>
        <a:lstStyle/>
        <a:p>
          <a:r>
            <a:rPr lang="en-GB" sz="1800" dirty="0">
              <a:latin typeface="Arial" panose="020B0604020202020204" pitchFamily="34" charset="0"/>
              <a:cs typeface="Arial" panose="020B0604020202020204" pitchFamily="34" charset="0"/>
            </a:rPr>
            <a:t>Comparing performance of Virtual adversarial and Mean teacher approach</a:t>
          </a:r>
        </a:p>
      </dgm:t>
    </dgm:pt>
    <dgm:pt modelId="{8A94F510-5217-E446-AD09-ABA950766EEE}" type="parTrans" cxnId="{8EBFC28D-72DC-4B41-86BF-773D65BA43A1}">
      <dgm:prSet/>
      <dgm:spPr/>
      <dgm:t>
        <a:bodyPr/>
        <a:lstStyle/>
        <a:p>
          <a:endParaRPr lang="en-GB" sz="1800">
            <a:latin typeface="Arial" panose="020B0604020202020204" pitchFamily="34" charset="0"/>
            <a:cs typeface="Arial" panose="020B0604020202020204" pitchFamily="34" charset="0"/>
          </a:endParaRPr>
        </a:p>
      </dgm:t>
    </dgm:pt>
    <dgm:pt modelId="{A5197DAF-F15C-1941-B617-50081511C7F6}" type="sibTrans" cxnId="{8EBFC28D-72DC-4B41-86BF-773D65BA43A1}">
      <dgm:prSet/>
      <dgm:spPr/>
      <dgm:t>
        <a:bodyPr/>
        <a:lstStyle/>
        <a:p>
          <a:endParaRPr lang="en-GB" sz="1800">
            <a:latin typeface="Arial" panose="020B0604020202020204" pitchFamily="34" charset="0"/>
            <a:cs typeface="Arial" panose="020B0604020202020204" pitchFamily="34" charset="0"/>
          </a:endParaRPr>
        </a:p>
      </dgm:t>
    </dgm:pt>
    <dgm:pt modelId="{C515D484-503E-1544-BF64-2CC14A4ACDB5}">
      <dgm:prSet phldrT="[Text]" custT="1"/>
      <dgm:spPr/>
      <dgm:t>
        <a:bodyPr/>
        <a:lstStyle/>
        <a:p>
          <a:r>
            <a:rPr lang="en-GB" sz="1800" dirty="0">
              <a:latin typeface="Arial" panose="020B0604020202020204" pitchFamily="34" charset="0"/>
              <a:cs typeface="Arial" panose="020B0604020202020204" pitchFamily="34" charset="0"/>
            </a:rPr>
            <a:t>Interpretability</a:t>
          </a:r>
        </a:p>
      </dgm:t>
    </dgm:pt>
    <dgm:pt modelId="{45B5E368-9DF8-AB4E-A229-09BBB8E9545D}" type="parTrans" cxnId="{C1BBC13F-81DB-5A45-BC2D-715ED555715E}">
      <dgm:prSet/>
      <dgm:spPr/>
      <dgm:t>
        <a:bodyPr/>
        <a:lstStyle/>
        <a:p>
          <a:endParaRPr lang="en-GB" sz="1800">
            <a:latin typeface="Arial" panose="020B0604020202020204" pitchFamily="34" charset="0"/>
            <a:cs typeface="Arial" panose="020B0604020202020204" pitchFamily="34" charset="0"/>
          </a:endParaRPr>
        </a:p>
      </dgm:t>
    </dgm:pt>
    <dgm:pt modelId="{BF392B1D-26CB-7144-868E-EFB14742320B}" type="sibTrans" cxnId="{C1BBC13F-81DB-5A45-BC2D-715ED555715E}">
      <dgm:prSet/>
      <dgm:spPr/>
      <dgm:t>
        <a:bodyPr/>
        <a:lstStyle/>
        <a:p>
          <a:endParaRPr lang="en-GB" sz="1800">
            <a:latin typeface="Arial" panose="020B0604020202020204" pitchFamily="34" charset="0"/>
            <a:cs typeface="Arial" panose="020B0604020202020204" pitchFamily="34" charset="0"/>
          </a:endParaRPr>
        </a:p>
      </dgm:t>
    </dgm:pt>
    <dgm:pt modelId="{C9C6D60F-FC2D-C349-AA24-2D4390803A47}">
      <dgm:prSet phldrT="[Text]" custT="1"/>
      <dgm:spPr/>
      <dgm:t>
        <a:bodyPr/>
        <a:lstStyle/>
        <a:p>
          <a:r>
            <a:rPr lang="en-GB" sz="1800" dirty="0">
              <a:latin typeface="Arial" panose="020B0604020202020204" pitchFamily="34" charset="0"/>
              <a:cs typeface="Arial" panose="020B0604020202020204" pitchFamily="34" charset="0"/>
            </a:rPr>
            <a:t>Building Verification framework</a:t>
          </a:r>
        </a:p>
      </dgm:t>
    </dgm:pt>
    <dgm:pt modelId="{30DF10A1-497F-C047-9542-70C90D064319}" type="parTrans" cxnId="{1FA39CB2-AD2C-854F-AD0A-0F9172A0598F}">
      <dgm:prSet/>
      <dgm:spPr/>
      <dgm:t>
        <a:bodyPr/>
        <a:lstStyle/>
        <a:p>
          <a:endParaRPr lang="en-GB"/>
        </a:p>
      </dgm:t>
    </dgm:pt>
    <dgm:pt modelId="{1CC1C795-95EA-284F-9559-836B5C21F0D4}" type="sibTrans" cxnId="{1FA39CB2-AD2C-854F-AD0A-0F9172A0598F}">
      <dgm:prSet/>
      <dgm:spPr/>
      <dgm:t>
        <a:bodyPr/>
        <a:lstStyle/>
        <a:p>
          <a:endParaRPr lang="en-GB"/>
        </a:p>
      </dgm:t>
    </dgm:pt>
    <dgm:pt modelId="{4B8DDAEB-A2B6-B245-9028-C9FCAD9CF98D}" type="pres">
      <dgm:prSet presAssocID="{52F53FED-90A1-B848-819F-2A824DD72A7E}" presName="diagram" presStyleCnt="0">
        <dgm:presLayoutVars>
          <dgm:dir/>
          <dgm:resizeHandles val="exact"/>
        </dgm:presLayoutVars>
      </dgm:prSet>
      <dgm:spPr/>
    </dgm:pt>
    <dgm:pt modelId="{A5765401-7C2D-C544-AFBC-B652D9C3ACFB}" type="pres">
      <dgm:prSet presAssocID="{ED33608B-4715-1C4C-9B2F-D6D938BE8D49}" presName="node" presStyleLbl="node1" presStyleIdx="0" presStyleCnt="6">
        <dgm:presLayoutVars>
          <dgm:bulletEnabled val="1"/>
        </dgm:presLayoutVars>
      </dgm:prSet>
      <dgm:spPr/>
    </dgm:pt>
    <dgm:pt modelId="{BB1E7EF7-F08F-D64F-BE45-CA8BD77790EC}" type="pres">
      <dgm:prSet presAssocID="{491D0B65-1BCA-D942-B2F8-59431C176B0C}" presName="sibTrans" presStyleCnt="0"/>
      <dgm:spPr/>
    </dgm:pt>
    <dgm:pt modelId="{E5AD0983-A5CB-2249-BD0A-4A38243AA958}" type="pres">
      <dgm:prSet presAssocID="{5DA13B00-9023-E646-9B90-E5881068EEC0}" presName="node" presStyleLbl="node1" presStyleIdx="1" presStyleCnt="6">
        <dgm:presLayoutVars>
          <dgm:bulletEnabled val="1"/>
        </dgm:presLayoutVars>
      </dgm:prSet>
      <dgm:spPr/>
    </dgm:pt>
    <dgm:pt modelId="{97D7FC9D-5DDD-484B-9296-7E52771B7A6A}" type="pres">
      <dgm:prSet presAssocID="{D8FFE6CC-F96D-1C46-AA6D-42641BE42DFE}" presName="sibTrans" presStyleCnt="0"/>
      <dgm:spPr/>
    </dgm:pt>
    <dgm:pt modelId="{1048D1D5-188D-B842-9504-04D12DFBC0D5}" type="pres">
      <dgm:prSet presAssocID="{F3F33FF9-E772-0C48-8DFE-5C4F42FADC8C}" presName="node" presStyleLbl="node1" presStyleIdx="2" presStyleCnt="6">
        <dgm:presLayoutVars>
          <dgm:bulletEnabled val="1"/>
        </dgm:presLayoutVars>
      </dgm:prSet>
      <dgm:spPr/>
    </dgm:pt>
    <dgm:pt modelId="{3477656D-7F74-B34C-8F0D-CD67D62A5DC1}" type="pres">
      <dgm:prSet presAssocID="{C1829B5B-E64A-6845-B1D0-5247012E7103}" presName="sibTrans" presStyleCnt="0"/>
      <dgm:spPr/>
    </dgm:pt>
    <dgm:pt modelId="{B051658A-5B81-2242-8A6C-A6A126E6877F}" type="pres">
      <dgm:prSet presAssocID="{335AA760-FAA4-204A-861F-25EC1FC161F0}" presName="node" presStyleLbl="node1" presStyleIdx="3" presStyleCnt="6">
        <dgm:presLayoutVars>
          <dgm:bulletEnabled val="1"/>
        </dgm:presLayoutVars>
      </dgm:prSet>
      <dgm:spPr/>
    </dgm:pt>
    <dgm:pt modelId="{AAE483AA-A261-5046-B272-2906D246DC5E}" type="pres">
      <dgm:prSet presAssocID="{A5197DAF-F15C-1941-B617-50081511C7F6}" presName="sibTrans" presStyleCnt="0"/>
      <dgm:spPr/>
    </dgm:pt>
    <dgm:pt modelId="{CE4C1821-5E72-4242-A333-933D79D74DF7}" type="pres">
      <dgm:prSet presAssocID="{C9C6D60F-FC2D-C349-AA24-2D4390803A47}" presName="node" presStyleLbl="node1" presStyleIdx="4" presStyleCnt="6">
        <dgm:presLayoutVars>
          <dgm:bulletEnabled val="1"/>
        </dgm:presLayoutVars>
      </dgm:prSet>
      <dgm:spPr/>
    </dgm:pt>
    <dgm:pt modelId="{0CC2BB18-136C-0841-847B-5FA72DCA19B6}" type="pres">
      <dgm:prSet presAssocID="{1CC1C795-95EA-284F-9559-836B5C21F0D4}" presName="sibTrans" presStyleCnt="0"/>
      <dgm:spPr/>
    </dgm:pt>
    <dgm:pt modelId="{A5A838DC-AD97-4144-8AAD-3893B6AD8555}" type="pres">
      <dgm:prSet presAssocID="{C515D484-503E-1544-BF64-2CC14A4ACDB5}" presName="node" presStyleLbl="node1" presStyleIdx="5" presStyleCnt="6">
        <dgm:presLayoutVars>
          <dgm:bulletEnabled val="1"/>
        </dgm:presLayoutVars>
      </dgm:prSet>
      <dgm:spPr/>
    </dgm:pt>
  </dgm:ptLst>
  <dgm:cxnLst>
    <dgm:cxn modelId="{59F12226-6BCC-4C43-9B6A-26B550DCBE6A}" type="presOf" srcId="{ED33608B-4715-1C4C-9B2F-D6D938BE8D49}" destId="{A5765401-7C2D-C544-AFBC-B652D9C3ACFB}" srcOrd="0" destOrd="0" presId="urn:microsoft.com/office/officeart/2005/8/layout/default"/>
    <dgm:cxn modelId="{FDE79F26-6884-244B-91E5-8C9C8629756B}" srcId="{52F53FED-90A1-B848-819F-2A824DD72A7E}" destId="{F3F33FF9-E772-0C48-8DFE-5C4F42FADC8C}" srcOrd="2" destOrd="0" parTransId="{A197C220-AD67-B648-A9A7-59D3A42D6672}" sibTransId="{C1829B5B-E64A-6845-B1D0-5247012E7103}"/>
    <dgm:cxn modelId="{39BCD33A-F699-6342-A88D-0CC9B4022B1F}" type="presOf" srcId="{C9C6D60F-FC2D-C349-AA24-2D4390803A47}" destId="{CE4C1821-5E72-4242-A333-933D79D74DF7}" srcOrd="0" destOrd="0" presId="urn:microsoft.com/office/officeart/2005/8/layout/default"/>
    <dgm:cxn modelId="{C1BBC13F-81DB-5A45-BC2D-715ED555715E}" srcId="{52F53FED-90A1-B848-819F-2A824DD72A7E}" destId="{C515D484-503E-1544-BF64-2CC14A4ACDB5}" srcOrd="5" destOrd="0" parTransId="{45B5E368-9DF8-AB4E-A229-09BBB8E9545D}" sibTransId="{BF392B1D-26CB-7144-868E-EFB14742320B}"/>
    <dgm:cxn modelId="{2BCF3250-44AE-4D4C-95D8-C6737E70423A}" srcId="{52F53FED-90A1-B848-819F-2A824DD72A7E}" destId="{5DA13B00-9023-E646-9B90-E5881068EEC0}" srcOrd="1" destOrd="0" parTransId="{3CD1828F-7180-0944-B72A-676B645EB8EC}" sibTransId="{D8FFE6CC-F96D-1C46-AA6D-42641BE42DFE}"/>
    <dgm:cxn modelId="{EABAF781-A279-4444-B2BA-133C83FA6519}" srcId="{52F53FED-90A1-B848-819F-2A824DD72A7E}" destId="{ED33608B-4715-1C4C-9B2F-D6D938BE8D49}" srcOrd="0" destOrd="0" parTransId="{9FF6A8E9-DF99-614E-B7CF-0A986261C327}" sibTransId="{491D0B65-1BCA-D942-B2F8-59431C176B0C}"/>
    <dgm:cxn modelId="{8EBFC28D-72DC-4B41-86BF-773D65BA43A1}" srcId="{52F53FED-90A1-B848-819F-2A824DD72A7E}" destId="{335AA760-FAA4-204A-861F-25EC1FC161F0}" srcOrd="3" destOrd="0" parTransId="{8A94F510-5217-E446-AD09-ABA950766EEE}" sibTransId="{A5197DAF-F15C-1941-B617-50081511C7F6}"/>
    <dgm:cxn modelId="{372E3493-3146-F147-9BCE-0E26D5000493}" type="presOf" srcId="{335AA760-FAA4-204A-861F-25EC1FC161F0}" destId="{B051658A-5B81-2242-8A6C-A6A126E6877F}" srcOrd="0" destOrd="0" presId="urn:microsoft.com/office/officeart/2005/8/layout/default"/>
    <dgm:cxn modelId="{44C8F59A-8325-D145-9E93-28089420A038}" type="presOf" srcId="{C515D484-503E-1544-BF64-2CC14A4ACDB5}" destId="{A5A838DC-AD97-4144-8AAD-3893B6AD8555}" srcOrd="0" destOrd="0" presId="urn:microsoft.com/office/officeart/2005/8/layout/default"/>
    <dgm:cxn modelId="{9DE1F2A9-5E9E-1146-BF06-6CBAB64E2FDF}" type="presOf" srcId="{52F53FED-90A1-B848-819F-2A824DD72A7E}" destId="{4B8DDAEB-A2B6-B245-9028-C9FCAD9CF98D}" srcOrd="0" destOrd="0" presId="urn:microsoft.com/office/officeart/2005/8/layout/default"/>
    <dgm:cxn modelId="{1FA39CB2-AD2C-854F-AD0A-0F9172A0598F}" srcId="{52F53FED-90A1-B848-819F-2A824DD72A7E}" destId="{C9C6D60F-FC2D-C349-AA24-2D4390803A47}" srcOrd="4" destOrd="0" parTransId="{30DF10A1-497F-C047-9542-70C90D064319}" sibTransId="{1CC1C795-95EA-284F-9559-836B5C21F0D4}"/>
    <dgm:cxn modelId="{58A4E9B7-599D-0140-A6F5-C6A544A92E0F}" type="presOf" srcId="{5DA13B00-9023-E646-9B90-E5881068EEC0}" destId="{E5AD0983-A5CB-2249-BD0A-4A38243AA958}" srcOrd="0" destOrd="0" presId="urn:microsoft.com/office/officeart/2005/8/layout/default"/>
    <dgm:cxn modelId="{969F1AD3-4477-0D40-8E4B-78F67EBA156C}" type="presOf" srcId="{F3F33FF9-E772-0C48-8DFE-5C4F42FADC8C}" destId="{1048D1D5-188D-B842-9504-04D12DFBC0D5}" srcOrd="0" destOrd="0" presId="urn:microsoft.com/office/officeart/2005/8/layout/default"/>
    <dgm:cxn modelId="{77D460B8-2EE0-1949-8615-0CAC82397EB4}" type="presParOf" srcId="{4B8DDAEB-A2B6-B245-9028-C9FCAD9CF98D}" destId="{A5765401-7C2D-C544-AFBC-B652D9C3ACFB}" srcOrd="0" destOrd="0" presId="urn:microsoft.com/office/officeart/2005/8/layout/default"/>
    <dgm:cxn modelId="{6F0DD83F-99BD-1F42-AE28-C8612F0A67A6}" type="presParOf" srcId="{4B8DDAEB-A2B6-B245-9028-C9FCAD9CF98D}" destId="{BB1E7EF7-F08F-D64F-BE45-CA8BD77790EC}" srcOrd="1" destOrd="0" presId="urn:microsoft.com/office/officeart/2005/8/layout/default"/>
    <dgm:cxn modelId="{4C34CF5B-B6F3-AF4D-B43E-4819BD0D9971}" type="presParOf" srcId="{4B8DDAEB-A2B6-B245-9028-C9FCAD9CF98D}" destId="{E5AD0983-A5CB-2249-BD0A-4A38243AA958}" srcOrd="2" destOrd="0" presId="urn:microsoft.com/office/officeart/2005/8/layout/default"/>
    <dgm:cxn modelId="{3B434B4E-00AE-6548-97BB-C195F749C91E}" type="presParOf" srcId="{4B8DDAEB-A2B6-B245-9028-C9FCAD9CF98D}" destId="{97D7FC9D-5DDD-484B-9296-7E52771B7A6A}" srcOrd="3" destOrd="0" presId="urn:microsoft.com/office/officeart/2005/8/layout/default"/>
    <dgm:cxn modelId="{68C8CD60-3378-1442-976D-ECB851389950}" type="presParOf" srcId="{4B8DDAEB-A2B6-B245-9028-C9FCAD9CF98D}" destId="{1048D1D5-188D-B842-9504-04D12DFBC0D5}" srcOrd="4" destOrd="0" presId="urn:microsoft.com/office/officeart/2005/8/layout/default"/>
    <dgm:cxn modelId="{0D208484-6545-0F44-BEB9-4ACA25F48DC7}" type="presParOf" srcId="{4B8DDAEB-A2B6-B245-9028-C9FCAD9CF98D}" destId="{3477656D-7F74-B34C-8F0D-CD67D62A5DC1}" srcOrd="5" destOrd="0" presId="urn:microsoft.com/office/officeart/2005/8/layout/default"/>
    <dgm:cxn modelId="{6121F803-C60D-3F47-AC41-88D3055217C6}" type="presParOf" srcId="{4B8DDAEB-A2B6-B245-9028-C9FCAD9CF98D}" destId="{B051658A-5B81-2242-8A6C-A6A126E6877F}" srcOrd="6" destOrd="0" presId="urn:microsoft.com/office/officeart/2005/8/layout/default"/>
    <dgm:cxn modelId="{0AB1E7A1-22CE-034E-8198-B7F6C2DB00E1}" type="presParOf" srcId="{4B8DDAEB-A2B6-B245-9028-C9FCAD9CF98D}" destId="{AAE483AA-A261-5046-B272-2906D246DC5E}" srcOrd="7" destOrd="0" presId="urn:microsoft.com/office/officeart/2005/8/layout/default"/>
    <dgm:cxn modelId="{A3D9B953-AA29-3046-B8EA-C0A7D278BD0B}" type="presParOf" srcId="{4B8DDAEB-A2B6-B245-9028-C9FCAD9CF98D}" destId="{CE4C1821-5E72-4242-A333-933D79D74DF7}" srcOrd="8" destOrd="0" presId="urn:microsoft.com/office/officeart/2005/8/layout/default"/>
    <dgm:cxn modelId="{F3AA4096-774F-1C48-BA85-31FB00293182}" type="presParOf" srcId="{4B8DDAEB-A2B6-B245-9028-C9FCAD9CF98D}" destId="{0CC2BB18-136C-0841-847B-5FA72DCA19B6}" srcOrd="9" destOrd="0" presId="urn:microsoft.com/office/officeart/2005/8/layout/default"/>
    <dgm:cxn modelId="{0B74AB2E-81A9-7443-90CF-E5C23090FC7C}" type="presParOf" srcId="{4B8DDAEB-A2B6-B245-9028-C9FCAD9CF98D}" destId="{A5A838DC-AD97-4144-8AAD-3893B6AD8555}"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9FBA1-3E7D-7642-8E84-3FA970D1F4CD}">
      <dsp:nvSpPr>
        <dsp:cNvPr id="0" name=""/>
        <dsp:cNvSpPr/>
      </dsp:nvSpPr>
      <dsp:spPr>
        <a:xfrm>
          <a:off x="562068" y="2179486"/>
          <a:ext cx="361494" cy="1033235"/>
        </a:xfrm>
        <a:custGeom>
          <a:avLst/>
          <a:gdLst/>
          <a:ahLst/>
          <a:cxnLst/>
          <a:rect l="0" t="0" r="0" b="0"/>
          <a:pathLst>
            <a:path>
              <a:moveTo>
                <a:pt x="0" y="0"/>
              </a:moveTo>
              <a:lnTo>
                <a:pt x="180747" y="0"/>
              </a:lnTo>
              <a:lnTo>
                <a:pt x="180747" y="1033235"/>
              </a:lnTo>
              <a:lnTo>
                <a:pt x="361494" y="103323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solidFill>
              <a:schemeClr val="tx1"/>
            </a:solidFill>
            <a:latin typeface="Arial" panose="020B0604020202020204" pitchFamily="34" charset="0"/>
            <a:cs typeface="Arial" panose="020B0604020202020204" pitchFamily="34" charset="0"/>
          </a:endParaRPr>
        </a:p>
      </dsp:txBody>
      <dsp:txXfrm>
        <a:off x="715449" y="2668737"/>
        <a:ext cx="54732" cy="54732"/>
      </dsp:txXfrm>
    </dsp:sp>
    <dsp:sp modelId="{E374C478-EEC7-CF4F-90E1-5EFC6A246132}">
      <dsp:nvSpPr>
        <dsp:cNvPr id="0" name=""/>
        <dsp:cNvSpPr/>
      </dsp:nvSpPr>
      <dsp:spPr>
        <a:xfrm>
          <a:off x="8851156" y="2478178"/>
          <a:ext cx="361494" cy="91440"/>
        </a:xfrm>
        <a:custGeom>
          <a:avLst/>
          <a:gdLst/>
          <a:ahLst/>
          <a:cxnLst/>
          <a:rect l="0" t="0" r="0" b="0"/>
          <a:pathLst>
            <a:path>
              <a:moveTo>
                <a:pt x="0" y="45720"/>
              </a:moveTo>
              <a:lnTo>
                <a:pt x="361494" y="4572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solidFill>
              <a:schemeClr val="tx1"/>
            </a:solidFill>
            <a:latin typeface="Arial" panose="020B0604020202020204" pitchFamily="34" charset="0"/>
            <a:cs typeface="Arial" panose="020B0604020202020204" pitchFamily="34" charset="0"/>
          </a:endParaRPr>
        </a:p>
      </dsp:txBody>
      <dsp:txXfrm>
        <a:off x="9022866" y="2514860"/>
        <a:ext cx="18074" cy="18074"/>
      </dsp:txXfrm>
    </dsp:sp>
    <dsp:sp modelId="{02AA8B78-5BF8-EB46-94E7-7B0DA616F71A}">
      <dsp:nvSpPr>
        <dsp:cNvPr id="0" name=""/>
        <dsp:cNvSpPr/>
      </dsp:nvSpPr>
      <dsp:spPr>
        <a:xfrm>
          <a:off x="6519570" y="2478178"/>
          <a:ext cx="361494" cy="91440"/>
        </a:xfrm>
        <a:custGeom>
          <a:avLst/>
          <a:gdLst/>
          <a:ahLst/>
          <a:cxnLst/>
          <a:rect l="0" t="0" r="0" b="0"/>
          <a:pathLst>
            <a:path>
              <a:moveTo>
                <a:pt x="0" y="45720"/>
              </a:moveTo>
              <a:lnTo>
                <a:pt x="361494" y="4572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solidFill>
              <a:schemeClr val="tx1"/>
            </a:solidFill>
            <a:latin typeface="Arial" panose="020B0604020202020204" pitchFamily="34" charset="0"/>
            <a:cs typeface="Arial" panose="020B0604020202020204" pitchFamily="34" charset="0"/>
          </a:endParaRPr>
        </a:p>
      </dsp:txBody>
      <dsp:txXfrm>
        <a:off x="6691280" y="2514860"/>
        <a:ext cx="18074" cy="18074"/>
      </dsp:txXfrm>
    </dsp:sp>
    <dsp:sp modelId="{6499912A-E3D2-1643-B874-9EDEC620331B}">
      <dsp:nvSpPr>
        <dsp:cNvPr id="0" name=""/>
        <dsp:cNvSpPr/>
      </dsp:nvSpPr>
      <dsp:spPr>
        <a:xfrm>
          <a:off x="4350603" y="2478178"/>
          <a:ext cx="361494" cy="91440"/>
        </a:xfrm>
        <a:custGeom>
          <a:avLst/>
          <a:gdLst/>
          <a:ahLst/>
          <a:cxnLst/>
          <a:rect l="0" t="0" r="0" b="0"/>
          <a:pathLst>
            <a:path>
              <a:moveTo>
                <a:pt x="0" y="45720"/>
              </a:moveTo>
              <a:lnTo>
                <a:pt x="361494" y="4572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522313" y="2514860"/>
        <a:ext cx="18074" cy="18074"/>
      </dsp:txXfrm>
    </dsp:sp>
    <dsp:sp modelId="{5CC30FF6-5BF3-6A4D-8F5F-96A0613DA69D}">
      <dsp:nvSpPr>
        <dsp:cNvPr id="0" name=""/>
        <dsp:cNvSpPr/>
      </dsp:nvSpPr>
      <dsp:spPr>
        <a:xfrm>
          <a:off x="562068" y="2179486"/>
          <a:ext cx="361494" cy="344411"/>
        </a:xfrm>
        <a:custGeom>
          <a:avLst/>
          <a:gdLst/>
          <a:ahLst/>
          <a:cxnLst/>
          <a:rect l="0" t="0" r="0" b="0"/>
          <a:pathLst>
            <a:path>
              <a:moveTo>
                <a:pt x="0" y="0"/>
              </a:moveTo>
              <a:lnTo>
                <a:pt x="180747" y="0"/>
              </a:lnTo>
              <a:lnTo>
                <a:pt x="180747" y="344411"/>
              </a:lnTo>
              <a:lnTo>
                <a:pt x="361494" y="344411"/>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solidFill>
              <a:schemeClr val="tx1"/>
            </a:solidFill>
            <a:latin typeface="Arial" panose="020B0604020202020204" pitchFamily="34" charset="0"/>
            <a:cs typeface="Arial" panose="020B0604020202020204" pitchFamily="34" charset="0"/>
          </a:endParaRPr>
        </a:p>
      </dsp:txBody>
      <dsp:txXfrm>
        <a:off x="730333" y="2339209"/>
        <a:ext cx="24964" cy="24964"/>
      </dsp:txXfrm>
    </dsp:sp>
    <dsp:sp modelId="{51D2A9B5-3535-A941-A9E3-F685701D8217}">
      <dsp:nvSpPr>
        <dsp:cNvPr id="0" name=""/>
        <dsp:cNvSpPr/>
      </dsp:nvSpPr>
      <dsp:spPr>
        <a:xfrm>
          <a:off x="4436241" y="1789354"/>
          <a:ext cx="361494" cy="91440"/>
        </a:xfrm>
        <a:custGeom>
          <a:avLst/>
          <a:gdLst/>
          <a:ahLst/>
          <a:cxnLst/>
          <a:rect l="0" t="0" r="0" b="0"/>
          <a:pathLst>
            <a:path>
              <a:moveTo>
                <a:pt x="0" y="45720"/>
              </a:moveTo>
              <a:lnTo>
                <a:pt x="361494" y="45720"/>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607951" y="1826037"/>
        <a:ext cx="18074" cy="18074"/>
      </dsp:txXfrm>
    </dsp:sp>
    <dsp:sp modelId="{03498968-07B1-8E4E-88E9-3BAC661DFD6D}">
      <dsp:nvSpPr>
        <dsp:cNvPr id="0" name=""/>
        <dsp:cNvSpPr/>
      </dsp:nvSpPr>
      <dsp:spPr>
        <a:xfrm>
          <a:off x="562068" y="1835074"/>
          <a:ext cx="361494" cy="344411"/>
        </a:xfrm>
        <a:custGeom>
          <a:avLst/>
          <a:gdLst/>
          <a:ahLst/>
          <a:cxnLst/>
          <a:rect l="0" t="0" r="0" b="0"/>
          <a:pathLst>
            <a:path>
              <a:moveTo>
                <a:pt x="0" y="344411"/>
              </a:moveTo>
              <a:lnTo>
                <a:pt x="180747" y="344411"/>
              </a:lnTo>
              <a:lnTo>
                <a:pt x="180747" y="0"/>
              </a:lnTo>
              <a:lnTo>
                <a:pt x="361494"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solidFill>
              <a:schemeClr val="tx1"/>
            </a:solidFill>
            <a:latin typeface="Arial" panose="020B0604020202020204" pitchFamily="34" charset="0"/>
            <a:cs typeface="Arial" panose="020B0604020202020204" pitchFamily="34" charset="0"/>
          </a:endParaRPr>
        </a:p>
      </dsp:txBody>
      <dsp:txXfrm>
        <a:off x="730333" y="1994798"/>
        <a:ext cx="24964" cy="24964"/>
      </dsp:txXfrm>
    </dsp:sp>
    <dsp:sp modelId="{F72603D1-E71A-A445-A2BB-EDCA1EFC5E51}">
      <dsp:nvSpPr>
        <dsp:cNvPr id="0" name=""/>
        <dsp:cNvSpPr/>
      </dsp:nvSpPr>
      <dsp:spPr>
        <a:xfrm>
          <a:off x="4203475" y="1100531"/>
          <a:ext cx="595417" cy="91440"/>
        </a:xfrm>
        <a:custGeom>
          <a:avLst/>
          <a:gdLst/>
          <a:ahLst/>
          <a:cxnLst/>
          <a:rect l="0" t="0" r="0" b="0"/>
          <a:pathLst>
            <a:path>
              <a:moveTo>
                <a:pt x="0" y="45720"/>
              </a:moveTo>
              <a:lnTo>
                <a:pt x="297708" y="45720"/>
              </a:lnTo>
              <a:lnTo>
                <a:pt x="297708" y="56349"/>
              </a:lnTo>
              <a:lnTo>
                <a:pt x="595417" y="56349"/>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486296" y="1131363"/>
        <a:ext cx="29775" cy="29775"/>
      </dsp:txXfrm>
    </dsp:sp>
    <dsp:sp modelId="{07EB6311-4994-4A44-862A-A1C600CF6E86}">
      <dsp:nvSpPr>
        <dsp:cNvPr id="0" name=""/>
        <dsp:cNvSpPr/>
      </dsp:nvSpPr>
      <dsp:spPr>
        <a:xfrm>
          <a:off x="562068" y="1146251"/>
          <a:ext cx="361494" cy="1033235"/>
        </a:xfrm>
        <a:custGeom>
          <a:avLst/>
          <a:gdLst/>
          <a:ahLst/>
          <a:cxnLst/>
          <a:rect l="0" t="0" r="0" b="0"/>
          <a:pathLst>
            <a:path>
              <a:moveTo>
                <a:pt x="0" y="1033235"/>
              </a:moveTo>
              <a:lnTo>
                <a:pt x="180747" y="1033235"/>
              </a:lnTo>
              <a:lnTo>
                <a:pt x="180747" y="0"/>
              </a:lnTo>
              <a:lnTo>
                <a:pt x="361494" y="0"/>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solidFill>
              <a:schemeClr val="tx1"/>
            </a:solidFill>
            <a:latin typeface="Arial" panose="020B0604020202020204" pitchFamily="34" charset="0"/>
            <a:cs typeface="Arial" panose="020B0604020202020204" pitchFamily="34" charset="0"/>
          </a:endParaRPr>
        </a:p>
      </dsp:txBody>
      <dsp:txXfrm>
        <a:off x="715449" y="1635502"/>
        <a:ext cx="54732" cy="54732"/>
      </dsp:txXfrm>
    </dsp:sp>
    <dsp:sp modelId="{470A73CD-83E8-3F4C-88AA-3AAD51D3CA55}">
      <dsp:nvSpPr>
        <dsp:cNvPr id="0" name=""/>
        <dsp:cNvSpPr/>
      </dsp:nvSpPr>
      <dsp:spPr>
        <a:xfrm rot="16200000">
          <a:off x="-1163615" y="1903957"/>
          <a:ext cx="2900309" cy="55105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kern="1200">
              <a:latin typeface="Arial" panose="020B0604020202020204" pitchFamily="34" charset="0"/>
              <a:cs typeface="Arial" panose="020B0604020202020204" pitchFamily="34" charset="0"/>
            </a:rPr>
            <a:t>Master thesis topic</a:t>
          </a:r>
          <a:endParaRPr lang="en-GB" sz="1400" b="0" kern="1200" dirty="0">
            <a:latin typeface="Arial" panose="020B0604020202020204" pitchFamily="34" charset="0"/>
            <a:cs typeface="Arial" panose="020B0604020202020204" pitchFamily="34" charset="0"/>
          </a:endParaRPr>
        </a:p>
      </dsp:txBody>
      <dsp:txXfrm>
        <a:off x="-1163615" y="1903957"/>
        <a:ext cx="2900309" cy="551058"/>
      </dsp:txXfrm>
    </dsp:sp>
    <dsp:sp modelId="{A94DBF80-AD4D-CD4A-8B93-AD2B7673F118}">
      <dsp:nvSpPr>
        <dsp:cNvPr id="0" name=""/>
        <dsp:cNvSpPr/>
      </dsp:nvSpPr>
      <dsp:spPr>
        <a:xfrm>
          <a:off x="923563" y="870722"/>
          <a:ext cx="3279912" cy="55105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kern="1200">
              <a:latin typeface="Arial" panose="020B0604020202020204" pitchFamily="34" charset="0"/>
              <a:cs typeface="Arial" panose="020B0604020202020204" pitchFamily="34" charset="0"/>
            </a:rPr>
            <a:t>Language models are prone to adversarial attacks [3]</a:t>
          </a:r>
          <a:endParaRPr lang="en-GB" sz="1400" b="0" kern="1200" dirty="0">
            <a:latin typeface="Arial" panose="020B0604020202020204" pitchFamily="34" charset="0"/>
            <a:cs typeface="Arial" panose="020B0604020202020204" pitchFamily="34" charset="0"/>
          </a:endParaRPr>
        </a:p>
      </dsp:txBody>
      <dsp:txXfrm>
        <a:off x="923563" y="870722"/>
        <a:ext cx="3279912" cy="551058"/>
      </dsp:txXfrm>
    </dsp:sp>
    <dsp:sp modelId="{33FF3643-60DF-084B-92AF-2D9CAA631197}">
      <dsp:nvSpPr>
        <dsp:cNvPr id="0" name=""/>
        <dsp:cNvSpPr/>
      </dsp:nvSpPr>
      <dsp:spPr>
        <a:xfrm>
          <a:off x="4798892" y="911580"/>
          <a:ext cx="2481696" cy="49060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kern="1200" dirty="0">
              <a:latin typeface="Arial" panose="020B0604020202020204" pitchFamily="34" charset="0"/>
              <a:cs typeface="Arial" panose="020B0604020202020204" pitchFamily="34" charset="0"/>
            </a:rPr>
            <a:t> Scope of improvement in  conventional fine-tuning</a:t>
          </a:r>
        </a:p>
      </dsp:txBody>
      <dsp:txXfrm>
        <a:off x="4798892" y="911580"/>
        <a:ext cx="2481696" cy="490602"/>
      </dsp:txXfrm>
    </dsp:sp>
    <dsp:sp modelId="{1E2DF35B-8D18-5741-9C1E-F079633968F8}">
      <dsp:nvSpPr>
        <dsp:cNvPr id="0" name=""/>
        <dsp:cNvSpPr/>
      </dsp:nvSpPr>
      <dsp:spPr>
        <a:xfrm>
          <a:off x="923563" y="1559545"/>
          <a:ext cx="3512678" cy="55105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kern="1200" dirty="0">
              <a:latin typeface="Arial" panose="020B0604020202020204" pitchFamily="34" charset="0"/>
              <a:cs typeface="Arial" panose="020B0604020202020204" pitchFamily="34" charset="0"/>
            </a:rPr>
            <a:t>Comparatively less studied topic in NLP [2]</a:t>
          </a:r>
        </a:p>
      </dsp:txBody>
      <dsp:txXfrm>
        <a:off x="923563" y="1559545"/>
        <a:ext cx="3512678" cy="551058"/>
      </dsp:txXfrm>
    </dsp:sp>
    <dsp:sp modelId="{44E6B30A-8A44-484C-929E-71F077DB7ED0}">
      <dsp:nvSpPr>
        <dsp:cNvPr id="0" name=""/>
        <dsp:cNvSpPr/>
      </dsp:nvSpPr>
      <dsp:spPr>
        <a:xfrm>
          <a:off x="4797736" y="1559545"/>
          <a:ext cx="2630685" cy="55105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kern="1200" dirty="0">
              <a:latin typeface="Arial" panose="020B0604020202020204" pitchFamily="34" charset="0"/>
              <a:cs typeface="Arial" panose="020B0604020202020204" pitchFamily="34" charset="0"/>
            </a:rPr>
            <a:t>Demands focussed approach on adversarial training.</a:t>
          </a:r>
        </a:p>
      </dsp:txBody>
      <dsp:txXfrm>
        <a:off x="4797736" y="1559545"/>
        <a:ext cx="2630685" cy="551058"/>
      </dsp:txXfrm>
    </dsp:sp>
    <dsp:sp modelId="{E220459E-7BE5-5847-9874-52AD856E8214}">
      <dsp:nvSpPr>
        <dsp:cNvPr id="0" name=""/>
        <dsp:cNvSpPr/>
      </dsp:nvSpPr>
      <dsp:spPr>
        <a:xfrm>
          <a:off x="923563" y="2248368"/>
          <a:ext cx="3427040" cy="55105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kern="1200" dirty="0">
              <a:latin typeface="Arial" panose="020B0604020202020204" pitchFamily="34" charset="0"/>
              <a:cs typeface="Arial" panose="020B0604020202020204" pitchFamily="34" charset="0"/>
            </a:rPr>
            <a:t>Lack of labelled data demands semi-supervised approach</a:t>
          </a:r>
        </a:p>
      </dsp:txBody>
      <dsp:txXfrm>
        <a:off x="923563" y="2248368"/>
        <a:ext cx="3427040" cy="551058"/>
      </dsp:txXfrm>
    </dsp:sp>
    <dsp:sp modelId="{C16AF42F-4AC2-674A-A4AE-8B81709F143B}">
      <dsp:nvSpPr>
        <dsp:cNvPr id="0" name=""/>
        <dsp:cNvSpPr/>
      </dsp:nvSpPr>
      <dsp:spPr>
        <a:xfrm>
          <a:off x="4712098" y="2248368"/>
          <a:ext cx="1807472" cy="55105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kern="1200" dirty="0">
              <a:latin typeface="Arial" panose="020B0604020202020204" pitchFamily="34" charset="0"/>
              <a:cs typeface="Arial" panose="020B0604020202020204" pitchFamily="34" charset="0"/>
            </a:rPr>
            <a:t>Mean teacher approach [5]</a:t>
          </a:r>
        </a:p>
      </dsp:txBody>
      <dsp:txXfrm>
        <a:off x="4712098" y="2248368"/>
        <a:ext cx="1807472" cy="551058"/>
      </dsp:txXfrm>
    </dsp:sp>
    <dsp:sp modelId="{E77E7E29-1D1B-5346-862A-6F68F4A3EDFB}">
      <dsp:nvSpPr>
        <dsp:cNvPr id="0" name=""/>
        <dsp:cNvSpPr/>
      </dsp:nvSpPr>
      <dsp:spPr>
        <a:xfrm>
          <a:off x="6881065" y="2248368"/>
          <a:ext cx="1970090" cy="55105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kern="1200" dirty="0">
              <a:latin typeface="Arial" panose="020B0604020202020204" pitchFamily="34" charset="0"/>
              <a:cs typeface="Arial" panose="020B0604020202020204" pitchFamily="34" charset="0"/>
            </a:rPr>
            <a:t>Introducing noise strategies</a:t>
          </a:r>
        </a:p>
      </dsp:txBody>
      <dsp:txXfrm>
        <a:off x="6881065" y="2248368"/>
        <a:ext cx="1970090" cy="551058"/>
      </dsp:txXfrm>
    </dsp:sp>
    <dsp:sp modelId="{02D6BC04-3606-4442-B1AF-41E051E9019F}">
      <dsp:nvSpPr>
        <dsp:cNvPr id="0" name=""/>
        <dsp:cNvSpPr/>
      </dsp:nvSpPr>
      <dsp:spPr>
        <a:xfrm>
          <a:off x="9212650" y="2248368"/>
          <a:ext cx="1578339" cy="55105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kern="1200" dirty="0">
              <a:latin typeface="Arial" panose="020B0604020202020204" pitchFamily="34" charset="0"/>
              <a:cs typeface="Arial" panose="020B0604020202020204" pitchFamily="34" charset="0"/>
            </a:rPr>
            <a:t>Utilizing language models</a:t>
          </a:r>
        </a:p>
      </dsp:txBody>
      <dsp:txXfrm>
        <a:off x="9212650" y="2248368"/>
        <a:ext cx="1578339" cy="551058"/>
      </dsp:txXfrm>
    </dsp:sp>
    <dsp:sp modelId="{4325AA46-42F9-6A40-BDDC-381B049E12F7}">
      <dsp:nvSpPr>
        <dsp:cNvPr id="0" name=""/>
        <dsp:cNvSpPr/>
      </dsp:nvSpPr>
      <dsp:spPr>
        <a:xfrm>
          <a:off x="923563" y="2937192"/>
          <a:ext cx="3636363" cy="55105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0" kern="1200" dirty="0">
              <a:latin typeface="Arial" panose="020B0604020202020204" pitchFamily="34" charset="0"/>
              <a:cs typeface="Arial" panose="020B0604020202020204" pitchFamily="34" charset="0"/>
            </a:rPr>
            <a:t>Evaluating performance of semi-supervised fine tunning of Language model.</a:t>
          </a:r>
        </a:p>
      </dsp:txBody>
      <dsp:txXfrm>
        <a:off x="923563" y="2937192"/>
        <a:ext cx="3636363" cy="551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92807-44F5-4E4E-80CB-EFA52B9C4004}">
      <dsp:nvSpPr>
        <dsp:cNvPr id="0" name=""/>
        <dsp:cNvSpPr/>
      </dsp:nvSpPr>
      <dsp:spPr>
        <a:xfrm>
          <a:off x="739436" y="2607"/>
          <a:ext cx="3462200" cy="60976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Creating prominent adversarial unlabelled data.</a:t>
          </a:r>
        </a:p>
      </dsp:txBody>
      <dsp:txXfrm>
        <a:off x="757296" y="20467"/>
        <a:ext cx="3426480" cy="574049"/>
      </dsp:txXfrm>
    </dsp:sp>
    <dsp:sp modelId="{D925DE9B-D419-D142-93AF-B5643A14456C}">
      <dsp:nvSpPr>
        <dsp:cNvPr id="0" name=""/>
        <dsp:cNvSpPr/>
      </dsp:nvSpPr>
      <dsp:spPr>
        <a:xfrm rot="5400000">
          <a:off x="2356205" y="627622"/>
          <a:ext cx="228663" cy="274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Arial" panose="020B0604020202020204" pitchFamily="34" charset="0"/>
            <a:cs typeface="Arial" panose="020B0604020202020204" pitchFamily="34" charset="0"/>
          </a:endParaRPr>
        </a:p>
      </dsp:txBody>
      <dsp:txXfrm rot="-5400000">
        <a:off x="2388218" y="650489"/>
        <a:ext cx="164638" cy="160064"/>
      </dsp:txXfrm>
    </dsp:sp>
    <dsp:sp modelId="{72BC8E65-B6F8-E048-8D8A-E0CE8159B665}">
      <dsp:nvSpPr>
        <dsp:cNvPr id="0" name=""/>
        <dsp:cNvSpPr/>
      </dsp:nvSpPr>
      <dsp:spPr>
        <a:xfrm>
          <a:off x="760705" y="917262"/>
          <a:ext cx="3419662" cy="60976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Implementing Semi-supervised Mean Teacher approach.</a:t>
          </a:r>
        </a:p>
      </dsp:txBody>
      <dsp:txXfrm>
        <a:off x="778565" y="935122"/>
        <a:ext cx="3383942" cy="574049"/>
      </dsp:txXfrm>
    </dsp:sp>
    <dsp:sp modelId="{4C893147-8021-404F-B9A4-B638D0AA7A94}">
      <dsp:nvSpPr>
        <dsp:cNvPr id="0" name=""/>
        <dsp:cNvSpPr/>
      </dsp:nvSpPr>
      <dsp:spPr>
        <a:xfrm rot="5280140">
          <a:off x="2372087" y="1542276"/>
          <a:ext cx="228802" cy="274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Arial" panose="020B0604020202020204" pitchFamily="34" charset="0"/>
            <a:cs typeface="Arial" panose="020B0604020202020204" pitchFamily="34" charset="0"/>
          </a:endParaRPr>
        </a:p>
      </dsp:txBody>
      <dsp:txXfrm rot="-5400000">
        <a:off x="2402973" y="1565093"/>
        <a:ext cx="164638" cy="160161"/>
      </dsp:txXfrm>
    </dsp:sp>
    <dsp:sp modelId="{641369A2-3B25-D24C-B8E7-E1478D06287D}">
      <dsp:nvSpPr>
        <dsp:cNvPr id="0" name=""/>
        <dsp:cNvSpPr/>
      </dsp:nvSpPr>
      <dsp:spPr>
        <a:xfrm>
          <a:off x="728814" y="1831917"/>
          <a:ext cx="3547250" cy="60976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Introducing crafted adversarial unlabelled data into training.</a:t>
          </a:r>
        </a:p>
      </dsp:txBody>
      <dsp:txXfrm>
        <a:off x="746674" y="1849777"/>
        <a:ext cx="3511530" cy="574049"/>
      </dsp:txXfrm>
    </dsp:sp>
    <dsp:sp modelId="{4E11C233-A025-9F4E-92FD-A5689544762F}">
      <dsp:nvSpPr>
        <dsp:cNvPr id="0" name=""/>
        <dsp:cNvSpPr/>
      </dsp:nvSpPr>
      <dsp:spPr>
        <a:xfrm rot="5360032">
          <a:off x="2393417" y="2456931"/>
          <a:ext cx="228679" cy="274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5400000">
        <a:off x="2425039" y="2479791"/>
        <a:ext cx="164638" cy="160075"/>
      </dsp:txXfrm>
    </dsp:sp>
    <dsp:sp modelId="{B9B0AC27-AB1A-A746-ACC5-CE2C53764898}">
      <dsp:nvSpPr>
        <dsp:cNvPr id="0" name=""/>
        <dsp:cNvSpPr/>
      </dsp:nvSpPr>
      <dsp:spPr>
        <a:xfrm>
          <a:off x="750083" y="2746572"/>
          <a:ext cx="3525982" cy="60976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Utilizing attack recipes</a:t>
          </a:r>
        </a:p>
      </dsp:txBody>
      <dsp:txXfrm>
        <a:off x="767943" y="2764432"/>
        <a:ext cx="3490262" cy="574049"/>
      </dsp:txXfrm>
    </dsp:sp>
    <dsp:sp modelId="{1987214B-6703-2B44-85E2-2B3CDC547C3A}">
      <dsp:nvSpPr>
        <dsp:cNvPr id="0" name=""/>
        <dsp:cNvSpPr/>
      </dsp:nvSpPr>
      <dsp:spPr>
        <a:xfrm rot="5360032">
          <a:off x="2404052" y="3371586"/>
          <a:ext cx="228679" cy="274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Arial" panose="020B0604020202020204" pitchFamily="34" charset="0"/>
            <a:cs typeface="Arial" panose="020B0604020202020204" pitchFamily="34" charset="0"/>
          </a:endParaRPr>
        </a:p>
      </dsp:txBody>
      <dsp:txXfrm rot="-5400000">
        <a:off x="2435674" y="3394446"/>
        <a:ext cx="164638" cy="160075"/>
      </dsp:txXfrm>
    </dsp:sp>
    <dsp:sp modelId="{68759126-D42D-9C42-92EB-44B027AEB198}">
      <dsp:nvSpPr>
        <dsp:cNvPr id="0" name=""/>
        <dsp:cNvSpPr/>
      </dsp:nvSpPr>
      <dsp:spPr>
        <a:xfrm>
          <a:off x="803243" y="3661227"/>
          <a:ext cx="3440931" cy="60976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Robustness evaluation</a:t>
          </a:r>
        </a:p>
      </dsp:txBody>
      <dsp:txXfrm>
        <a:off x="821103" y="3679087"/>
        <a:ext cx="3405211" cy="5740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D137A-3785-AE4D-AE52-C7F626DE5334}">
      <dsp:nvSpPr>
        <dsp:cNvPr id="0" name=""/>
        <dsp:cNvSpPr/>
      </dsp:nvSpPr>
      <dsp:spPr>
        <a:xfrm>
          <a:off x="279460" y="0"/>
          <a:ext cx="3009853" cy="140387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Utilizing Language model to create prominent adversarial unlabelled data.</a:t>
          </a:r>
        </a:p>
      </dsp:txBody>
      <dsp:txXfrm>
        <a:off x="279460" y="0"/>
        <a:ext cx="3009853" cy="1403871"/>
      </dsp:txXfrm>
    </dsp:sp>
    <dsp:sp modelId="{6D27EC7D-1D99-FE48-A9CC-98067D389399}">
      <dsp:nvSpPr>
        <dsp:cNvPr id="0" name=""/>
        <dsp:cNvSpPr/>
      </dsp:nvSpPr>
      <dsp:spPr>
        <a:xfrm>
          <a:off x="1895690" y="1552620"/>
          <a:ext cx="3009853" cy="140387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Introducing crafted adversarial unlabelled data into training,</a:t>
          </a:r>
        </a:p>
      </dsp:txBody>
      <dsp:txXfrm>
        <a:off x="1895690" y="1552620"/>
        <a:ext cx="3009853" cy="1403871"/>
      </dsp:txXfrm>
    </dsp:sp>
    <dsp:sp modelId="{980984C3-C753-E248-BBF4-BB570E80CCD2}">
      <dsp:nvSpPr>
        <dsp:cNvPr id="0" name=""/>
        <dsp:cNvSpPr/>
      </dsp:nvSpPr>
      <dsp:spPr>
        <a:xfrm>
          <a:off x="3430672" y="0"/>
          <a:ext cx="2849742" cy="140387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Implementing Semi-supervised Mean Teacher approach in text classification.</a:t>
          </a:r>
        </a:p>
      </dsp:txBody>
      <dsp:txXfrm>
        <a:off x="3430672" y="0"/>
        <a:ext cx="2849742" cy="1403871"/>
      </dsp:txXfrm>
    </dsp:sp>
    <dsp:sp modelId="{0E85091C-A232-CD4D-96E7-38912F9E1A1E}">
      <dsp:nvSpPr>
        <dsp:cNvPr id="0" name=""/>
        <dsp:cNvSpPr/>
      </dsp:nvSpPr>
      <dsp:spPr>
        <a:xfrm>
          <a:off x="872654" y="3210265"/>
          <a:ext cx="2339785" cy="140387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Utilizing attack recipes</a:t>
          </a:r>
        </a:p>
      </dsp:txBody>
      <dsp:txXfrm>
        <a:off x="872654" y="3210265"/>
        <a:ext cx="2339785" cy="1403871"/>
      </dsp:txXfrm>
    </dsp:sp>
    <dsp:sp modelId="{E75B96B8-C431-204E-809E-0DD3DA1A4E33}">
      <dsp:nvSpPr>
        <dsp:cNvPr id="0" name=""/>
        <dsp:cNvSpPr/>
      </dsp:nvSpPr>
      <dsp:spPr>
        <a:xfrm>
          <a:off x="3303095" y="3190381"/>
          <a:ext cx="2339785" cy="140387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Robustness evaluation</a:t>
          </a:r>
        </a:p>
      </dsp:txBody>
      <dsp:txXfrm>
        <a:off x="3303095" y="3190381"/>
        <a:ext cx="2339785" cy="14038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18CC3-0E46-4647-8CC0-3F7BA7189D0E}">
      <dsp:nvSpPr>
        <dsp:cNvPr id="0" name=""/>
        <dsp:cNvSpPr/>
      </dsp:nvSpPr>
      <dsp:spPr>
        <a:xfrm rot="5400000">
          <a:off x="6044998" y="-2443129"/>
          <a:ext cx="1025475" cy="6171987"/>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a:latin typeface="Arial" panose="020B0604020202020204" pitchFamily="34" charset="0"/>
              <a:cs typeface="Arial" panose="020B0604020202020204" pitchFamily="34" charset="0"/>
            </a:rPr>
            <a:t>WordNet lexical English database [1] is used as a source of synonym augmentation.</a:t>
          </a:r>
          <a:endParaRPr lang="en-GB"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GB" sz="1600" kern="1200" dirty="0">
              <a:latin typeface="Arial" panose="020B0604020202020204" pitchFamily="34" charset="0"/>
              <a:cs typeface="Arial" panose="020B0604020202020204" pitchFamily="34" charset="0"/>
            </a:rPr>
            <a:t>For IMDB and Covid-19 fake tweets datasets, it is augment threshold set to 50 and 15, respectively. </a:t>
          </a:r>
        </a:p>
      </dsp:txBody>
      <dsp:txXfrm rot="-5400000">
        <a:off x="3471742" y="180187"/>
        <a:ext cx="6121927" cy="925355"/>
      </dsp:txXfrm>
    </dsp:sp>
    <dsp:sp modelId="{590767C7-718E-3A49-AD37-85B1A20BD70B}">
      <dsp:nvSpPr>
        <dsp:cNvPr id="0" name=""/>
        <dsp:cNvSpPr/>
      </dsp:nvSpPr>
      <dsp:spPr>
        <a:xfrm>
          <a:off x="0" y="1942"/>
          <a:ext cx="3471742" cy="128184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Synonym based </a:t>
          </a:r>
        </a:p>
      </dsp:txBody>
      <dsp:txXfrm>
        <a:off x="62574" y="64516"/>
        <a:ext cx="3346594" cy="1156696"/>
      </dsp:txXfrm>
    </dsp:sp>
    <dsp:sp modelId="{164F770B-3CC3-A847-83BA-325D4864C086}">
      <dsp:nvSpPr>
        <dsp:cNvPr id="0" name=""/>
        <dsp:cNvSpPr/>
      </dsp:nvSpPr>
      <dsp:spPr>
        <a:xfrm rot="5400000">
          <a:off x="6044998" y="-1097192"/>
          <a:ext cx="1025475" cy="6171987"/>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DE" sz="1600" kern="1200" dirty="0">
              <a:latin typeface="Arial" panose="020B0604020202020204" pitchFamily="34" charset="0"/>
              <a:cs typeface="Arial" panose="020B0604020202020204" pitchFamily="34" charset="0"/>
            </a:rPr>
            <a:t>DistilBERT langauge model is utilized.</a:t>
          </a:r>
          <a:endParaRPr lang="en-GB" sz="1600" kern="1200" dirty="0">
            <a:latin typeface="Arial" panose="020B0604020202020204" pitchFamily="34" charset="0"/>
            <a:cs typeface="Arial" panose="020B0604020202020204" pitchFamily="34" charset="0"/>
          </a:endParaRPr>
        </a:p>
      </dsp:txBody>
      <dsp:txXfrm rot="-5400000">
        <a:off x="3471742" y="1526124"/>
        <a:ext cx="6121927" cy="925355"/>
      </dsp:txXfrm>
    </dsp:sp>
    <dsp:sp modelId="{520043B3-98C8-B74F-AB11-9136772AB540}">
      <dsp:nvSpPr>
        <dsp:cNvPr id="0" name=""/>
        <dsp:cNvSpPr/>
      </dsp:nvSpPr>
      <dsp:spPr>
        <a:xfrm>
          <a:off x="0" y="1347879"/>
          <a:ext cx="3471742" cy="128184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Context based</a:t>
          </a:r>
        </a:p>
      </dsp:txBody>
      <dsp:txXfrm>
        <a:off x="62574" y="1410453"/>
        <a:ext cx="3346594" cy="1156696"/>
      </dsp:txXfrm>
    </dsp:sp>
    <dsp:sp modelId="{EE0D49D6-1F68-9A4E-83A4-034AE68EE425}">
      <dsp:nvSpPr>
        <dsp:cNvPr id="0" name=""/>
        <dsp:cNvSpPr/>
      </dsp:nvSpPr>
      <dsp:spPr>
        <a:xfrm rot="5400000">
          <a:off x="6044998" y="248744"/>
          <a:ext cx="1025475" cy="6171987"/>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latin typeface="Arial" panose="020B0604020202020204" pitchFamily="34" charset="0"/>
              <a:cs typeface="Arial" panose="020B0604020202020204" pitchFamily="34" charset="0"/>
            </a:rPr>
            <a:t>Marian language model is used.</a:t>
          </a:r>
        </a:p>
      </dsp:txBody>
      <dsp:txXfrm rot="-5400000">
        <a:off x="3471742" y="2872060"/>
        <a:ext cx="6121927" cy="925355"/>
      </dsp:txXfrm>
    </dsp:sp>
    <dsp:sp modelId="{98CA0D12-BEE3-7C44-AF75-5059D019CCC9}">
      <dsp:nvSpPr>
        <dsp:cNvPr id="0" name=""/>
        <dsp:cNvSpPr/>
      </dsp:nvSpPr>
      <dsp:spPr>
        <a:xfrm>
          <a:off x="0" y="2693816"/>
          <a:ext cx="3471742" cy="128184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Arial" panose="020B0604020202020204" pitchFamily="34" charset="0"/>
              <a:cs typeface="Arial" panose="020B0604020202020204" pitchFamily="34" charset="0"/>
            </a:rPr>
            <a:t>Back translation</a:t>
          </a:r>
        </a:p>
      </dsp:txBody>
      <dsp:txXfrm>
        <a:off x="62574" y="2756390"/>
        <a:ext cx="3346594" cy="11566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B6B69-FA1B-7E48-A649-E034ED06642C}">
      <dsp:nvSpPr>
        <dsp:cNvPr id="0" name=""/>
        <dsp:cNvSpPr/>
      </dsp:nvSpPr>
      <dsp:spPr>
        <a:xfrm>
          <a:off x="2546179" y="2709333"/>
          <a:ext cx="2245116" cy="880003"/>
        </a:xfrm>
        <a:custGeom>
          <a:avLst/>
          <a:gdLst/>
          <a:ahLst/>
          <a:cxnLst/>
          <a:rect l="0" t="0" r="0" b="0"/>
          <a:pathLst>
            <a:path>
              <a:moveTo>
                <a:pt x="0" y="0"/>
              </a:moveTo>
              <a:lnTo>
                <a:pt x="1122558" y="0"/>
              </a:lnTo>
              <a:lnTo>
                <a:pt x="1122558" y="880003"/>
              </a:lnTo>
              <a:lnTo>
                <a:pt x="2245116" y="880003"/>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Arial" panose="020B0604020202020204" pitchFamily="34" charset="0"/>
            <a:cs typeface="Arial" panose="020B0604020202020204" pitchFamily="34" charset="0"/>
          </a:endParaRPr>
        </a:p>
      </dsp:txBody>
      <dsp:txXfrm>
        <a:off x="3608452" y="3089049"/>
        <a:ext cx="120571" cy="120571"/>
      </dsp:txXfrm>
    </dsp:sp>
    <dsp:sp modelId="{0989A761-40A9-8744-B2D5-E59F255D7F37}">
      <dsp:nvSpPr>
        <dsp:cNvPr id="0" name=""/>
        <dsp:cNvSpPr/>
      </dsp:nvSpPr>
      <dsp:spPr>
        <a:xfrm>
          <a:off x="2546179" y="1713660"/>
          <a:ext cx="2242970" cy="995672"/>
        </a:xfrm>
        <a:custGeom>
          <a:avLst/>
          <a:gdLst/>
          <a:ahLst/>
          <a:cxnLst/>
          <a:rect l="0" t="0" r="0" b="0"/>
          <a:pathLst>
            <a:path>
              <a:moveTo>
                <a:pt x="0" y="995672"/>
              </a:moveTo>
              <a:lnTo>
                <a:pt x="1121485" y="995672"/>
              </a:lnTo>
              <a:lnTo>
                <a:pt x="1121485" y="0"/>
              </a:lnTo>
              <a:lnTo>
                <a:pt x="2242970" y="0"/>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Arial" panose="020B0604020202020204" pitchFamily="34" charset="0"/>
            <a:cs typeface="Arial" panose="020B0604020202020204" pitchFamily="34" charset="0"/>
          </a:endParaRPr>
        </a:p>
      </dsp:txBody>
      <dsp:txXfrm>
        <a:off x="3606313" y="2150146"/>
        <a:ext cx="122701" cy="122701"/>
      </dsp:txXfrm>
    </dsp:sp>
    <dsp:sp modelId="{911F92C4-73C7-FC4B-9095-FAD853FF1FF4}">
      <dsp:nvSpPr>
        <dsp:cNvPr id="0" name=""/>
        <dsp:cNvSpPr/>
      </dsp:nvSpPr>
      <dsp:spPr>
        <a:xfrm>
          <a:off x="0" y="1805563"/>
          <a:ext cx="3284819" cy="180754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Clr>
              <a:schemeClr val="tx1"/>
            </a:buClr>
            <a:buNone/>
          </a:pPr>
          <a:r>
            <a:rPr lang="en-GB" sz="1600" b="1" kern="1200" dirty="0">
              <a:latin typeface="Arial" panose="020B0604020202020204" pitchFamily="34" charset="0"/>
              <a:cs typeface="Arial" panose="020B0604020202020204" pitchFamily="34" charset="0"/>
            </a:rPr>
            <a:t>Experiment result supports hypothesis</a:t>
          </a:r>
        </a:p>
      </dsp:txBody>
      <dsp:txXfrm>
        <a:off x="0" y="1805563"/>
        <a:ext cx="3284819" cy="1807540"/>
      </dsp:txXfrm>
    </dsp:sp>
    <dsp:sp modelId="{E16427EB-4910-E946-8307-211881339E39}">
      <dsp:nvSpPr>
        <dsp:cNvPr id="0" name=""/>
        <dsp:cNvSpPr/>
      </dsp:nvSpPr>
      <dsp:spPr>
        <a:xfrm>
          <a:off x="4789149" y="998392"/>
          <a:ext cx="6652609" cy="143053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DE" sz="1600" b="1" kern="1200" dirty="0">
              <a:latin typeface="Arial" panose="020B0604020202020204" pitchFamily="34" charset="0"/>
              <a:cs typeface="Arial" panose="020B0604020202020204" pitchFamily="34" charset="0"/>
            </a:rPr>
            <a:t>Data augmentation</a:t>
          </a:r>
        </a:p>
        <a:p>
          <a:pPr marL="0" lvl="0" indent="0" algn="l" defTabSz="711200">
            <a:lnSpc>
              <a:spcPct val="90000"/>
            </a:lnSpc>
            <a:spcBef>
              <a:spcPct val="0"/>
            </a:spcBef>
            <a:spcAft>
              <a:spcPct val="35000"/>
            </a:spcAft>
            <a:buFont typeface="Arial" panose="020B0604020202020204" pitchFamily="34" charset="0"/>
            <a:buNone/>
          </a:pPr>
          <a:r>
            <a:rPr lang="en-DE" sz="1600" kern="1200" dirty="0">
              <a:latin typeface="Arial" panose="020B0604020202020204" pitchFamily="34" charset="0"/>
              <a:cs typeface="Arial" panose="020B0604020202020204" pitchFamily="34" charset="0"/>
            </a:rPr>
            <a:t>	- Including noisy data increase robustness if suitable loss is 	    	  introduced in the training called consistency regularization [1,2]. </a:t>
          </a:r>
        </a:p>
        <a:p>
          <a:pPr marL="0" lvl="0" indent="0" algn="l" defTabSz="711200">
            <a:lnSpc>
              <a:spcPct val="90000"/>
            </a:lnSpc>
            <a:spcBef>
              <a:spcPct val="0"/>
            </a:spcBef>
            <a:spcAft>
              <a:spcPct val="35000"/>
            </a:spcAft>
            <a:buFont typeface="Arial" panose="020B0604020202020204" pitchFamily="34" charset="0"/>
            <a:buNone/>
          </a:pPr>
          <a:r>
            <a:rPr lang="en-DE" sz="1600" kern="1200" dirty="0">
              <a:latin typeface="Arial" panose="020B0604020202020204" pitchFamily="34" charset="0"/>
              <a:cs typeface="Arial" panose="020B0604020202020204" pitchFamily="34" charset="0"/>
            </a:rPr>
            <a:t>	- Proposd approach exploit consistency regularization.</a:t>
          </a:r>
          <a:endParaRPr lang="en-GB" sz="1600" kern="1200" dirty="0">
            <a:latin typeface="Arial" panose="020B0604020202020204" pitchFamily="34" charset="0"/>
            <a:cs typeface="Arial" panose="020B0604020202020204" pitchFamily="34" charset="0"/>
          </a:endParaRPr>
        </a:p>
      </dsp:txBody>
      <dsp:txXfrm>
        <a:off x="4789149" y="998392"/>
        <a:ext cx="6652609" cy="1430536"/>
      </dsp:txXfrm>
    </dsp:sp>
    <dsp:sp modelId="{C14AA1DC-64A5-584D-8CB2-05E635BD0FA3}">
      <dsp:nvSpPr>
        <dsp:cNvPr id="0" name=""/>
        <dsp:cNvSpPr/>
      </dsp:nvSpPr>
      <dsp:spPr>
        <a:xfrm>
          <a:off x="4791296" y="2619269"/>
          <a:ext cx="6640745" cy="194013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DE" sz="1600" b="1" kern="1200" dirty="0">
              <a:latin typeface="Arial" panose="020B0604020202020204" pitchFamily="34" charset="0"/>
              <a:cs typeface="Arial" panose="020B0604020202020204" pitchFamily="34" charset="0"/>
            </a:rPr>
            <a:t>Exponential Moving Average</a:t>
          </a:r>
          <a:endParaRPr lang="en-GB" sz="1600" kern="1200" dirty="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Font typeface="Arial" panose="020B0604020202020204" pitchFamily="34" charset="0"/>
            <a:buNone/>
          </a:pPr>
          <a:r>
            <a:rPr lang="en-GB" sz="1600" kern="1200" dirty="0">
              <a:latin typeface="Arial" panose="020B0604020202020204" pitchFamily="34" charset="0"/>
              <a:cs typeface="Arial" panose="020B0604020202020204" pitchFamily="34" charset="0"/>
            </a:rPr>
            <a:t>	- Ensemble technique can lead to a stronger predictor.</a:t>
          </a:r>
        </a:p>
        <a:p>
          <a:pPr marL="0" lvl="0" indent="0" algn="l" defTabSz="711200">
            <a:lnSpc>
              <a:spcPct val="90000"/>
            </a:lnSpc>
            <a:spcBef>
              <a:spcPct val="0"/>
            </a:spcBef>
            <a:spcAft>
              <a:spcPct val="35000"/>
            </a:spcAft>
            <a:buFont typeface="+mj-lt"/>
            <a:buNone/>
          </a:pPr>
          <a:r>
            <a:rPr lang="en-GB" sz="1600" kern="1200" dirty="0">
              <a:latin typeface="Arial" panose="020B0604020202020204" pitchFamily="34" charset="0"/>
              <a:cs typeface="Arial" panose="020B0604020202020204" pitchFamily="34" charset="0"/>
            </a:rPr>
            <a:t>	- Averaging weights over time also provides a more accurate 	    	  model than using final weights directly [3].</a:t>
          </a:r>
        </a:p>
        <a:p>
          <a:pPr marL="0" lvl="0" indent="0" algn="l" defTabSz="711200">
            <a:lnSpc>
              <a:spcPct val="90000"/>
            </a:lnSpc>
            <a:spcBef>
              <a:spcPct val="0"/>
            </a:spcBef>
            <a:spcAft>
              <a:spcPct val="35000"/>
            </a:spcAft>
            <a:buFont typeface="+mj-lt"/>
            <a:buNone/>
          </a:pPr>
          <a:r>
            <a:rPr lang="en-GB" sz="1600" kern="1200" dirty="0">
              <a:latin typeface="Arial" panose="020B0604020202020204" pitchFamily="34" charset="0"/>
              <a:cs typeface="Arial" panose="020B0604020202020204" pitchFamily="34" charset="0"/>
            </a:rPr>
            <a:t>	- Teacher model performed better since it was an average of 	   	   consecutive student models.</a:t>
          </a:r>
        </a:p>
      </dsp:txBody>
      <dsp:txXfrm>
        <a:off x="4791296" y="2619269"/>
        <a:ext cx="6640745" cy="19401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CD9D0-4DC7-2E41-8595-122F74E8F08E}">
      <dsp:nvSpPr>
        <dsp:cNvPr id="0" name=""/>
        <dsp:cNvSpPr/>
      </dsp:nvSpPr>
      <dsp:spPr>
        <a:xfrm>
          <a:off x="0" y="341583"/>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Language model are sensitive to adversarial attacks.</a:t>
          </a:r>
          <a:endParaRPr lang="en-GB" sz="1800" b="0" kern="1200" dirty="0">
            <a:solidFill>
              <a:schemeClr val="tx1"/>
            </a:solidFill>
            <a:latin typeface="Arial" panose="020B0604020202020204" pitchFamily="34" charset="0"/>
            <a:cs typeface="Arial" panose="020B0604020202020204" pitchFamily="34" charset="0"/>
          </a:endParaRPr>
        </a:p>
      </dsp:txBody>
      <dsp:txXfrm>
        <a:off x="0" y="341583"/>
        <a:ext cx="3222993" cy="1933796"/>
      </dsp:txXfrm>
    </dsp:sp>
    <dsp:sp modelId="{D98E3F29-5A47-CB47-AF5F-2E5560EA806C}">
      <dsp:nvSpPr>
        <dsp:cNvPr id="0" name=""/>
        <dsp:cNvSpPr/>
      </dsp:nvSpPr>
      <dsp:spPr>
        <a:xfrm>
          <a:off x="3545293" y="341583"/>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Improves generalization and robustness</a:t>
          </a:r>
          <a:endParaRPr lang="en-GB" sz="1800" b="0" kern="1200" dirty="0">
            <a:solidFill>
              <a:schemeClr val="tx1"/>
            </a:solidFill>
            <a:latin typeface="Arial" panose="020B0604020202020204" pitchFamily="34" charset="0"/>
            <a:cs typeface="Arial" panose="020B0604020202020204" pitchFamily="34" charset="0"/>
          </a:endParaRPr>
        </a:p>
      </dsp:txBody>
      <dsp:txXfrm>
        <a:off x="3545293" y="341583"/>
        <a:ext cx="3222993" cy="1933796"/>
      </dsp:txXfrm>
    </dsp:sp>
    <dsp:sp modelId="{415588ED-ED71-6049-9BE6-441D34082164}">
      <dsp:nvSpPr>
        <dsp:cNvPr id="0" name=""/>
        <dsp:cNvSpPr/>
      </dsp:nvSpPr>
      <dsp:spPr>
        <a:xfrm>
          <a:off x="7090586" y="341583"/>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More resilient towards attacks</a:t>
          </a:r>
          <a:endParaRPr lang="en-GB" sz="1800" b="0" kern="1200" dirty="0">
            <a:solidFill>
              <a:schemeClr val="tx1"/>
            </a:solidFill>
            <a:latin typeface="Arial" panose="020B0604020202020204" pitchFamily="34" charset="0"/>
            <a:cs typeface="Arial" panose="020B0604020202020204" pitchFamily="34" charset="0"/>
          </a:endParaRPr>
        </a:p>
      </dsp:txBody>
      <dsp:txXfrm>
        <a:off x="7090586" y="341583"/>
        <a:ext cx="3222993" cy="1933796"/>
      </dsp:txXfrm>
    </dsp:sp>
    <dsp:sp modelId="{A2440779-B79C-3244-B5C5-0850D6EA12C0}">
      <dsp:nvSpPr>
        <dsp:cNvPr id="0" name=""/>
        <dsp:cNvSpPr/>
      </dsp:nvSpPr>
      <dsp:spPr>
        <a:xfrm>
          <a:off x="0" y="2597679"/>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Examined language model capabilities</a:t>
          </a:r>
          <a:endParaRPr lang="en-GB" sz="1800" b="0" kern="1200" dirty="0">
            <a:solidFill>
              <a:schemeClr val="tx1"/>
            </a:solidFill>
            <a:latin typeface="Arial" panose="020B0604020202020204" pitchFamily="34" charset="0"/>
            <a:cs typeface="Arial" panose="020B0604020202020204" pitchFamily="34" charset="0"/>
          </a:endParaRPr>
        </a:p>
      </dsp:txBody>
      <dsp:txXfrm>
        <a:off x="0" y="2597679"/>
        <a:ext cx="3222993" cy="1933796"/>
      </dsp:txXfrm>
    </dsp:sp>
    <dsp:sp modelId="{C588D96C-D5CD-3449-BAA6-75D52F5957D5}">
      <dsp:nvSpPr>
        <dsp:cNvPr id="0" name=""/>
        <dsp:cNvSpPr/>
      </dsp:nvSpPr>
      <dsp:spPr>
        <a:xfrm>
          <a:off x="3545293" y="2597679"/>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Consistency Regularization and Exponential Moving Average </a:t>
          </a:r>
          <a:endParaRPr lang="en-GB" sz="1800" b="0" kern="1200" dirty="0">
            <a:solidFill>
              <a:schemeClr val="tx1"/>
            </a:solidFill>
            <a:latin typeface="Arial" panose="020B0604020202020204" pitchFamily="34" charset="0"/>
            <a:cs typeface="Arial" panose="020B0604020202020204" pitchFamily="34" charset="0"/>
          </a:endParaRPr>
        </a:p>
      </dsp:txBody>
      <dsp:txXfrm>
        <a:off x="3545293" y="2597679"/>
        <a:ext cx="3222993" cy="1933796"/>
      </dsp:txXfrm>
    </dsp:sp>
    <dsp:sp modelId="{332FABE6-86DB-EA4B-9F7D-2335A46D4D49}">
      <dsp:nvSpPr>
        <dsp:cNvPr id="0" name=""/>
        <dsp:cNvSpPr/>
      </dsp:nvSpPr>
      <dsp:spPr>
        <a:xfrm>
          <a:off x="7090586" y="2597679"/>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Opportunity to gain understanding </a:t>
          </a:r>
          <a:endParaRPr lang="en-GB" sz="1800" b="0" kern="1200" dirty="0">
            <a:solidFill>
              <a:schemeClr val="tx1"/>
            </a:solidFill>
            <a:latin typeface="Arial" panose="020B0604020202020204" pitchFamily="34" charset="0"/>
            <a:cs typeface="Arial" panose="020B0604020202020204" pitchFamily="34" charset="0"/>
          </a:endParaRPr>
        </a:p>
      </dsp:txBody>
      <dsp:txXfrm>
        <a:off x="7090586" y="2597679"/>
        <a:ext cx="3222993" cy="19337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2F7C6-156D-0348-A218-AA93DC0FD6C2}">
      <dsp:nvSpPr>
        <dsp:cNvPr id="0" name=""/>
        <dsp:cNvSpPr/>
      </dsp:nvSpPr>
      <dsp:spPr>
        <a:xfrm>
          <a:off x="80657" y="82208"/>
          <a:ext cx="2852318" cy="1711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latin typeface="Arial" panose="020B0604020202020204" pitchFamily="34" charset="0"/>
              <a:cs typeface="Arial" panose="020B0604020202020204" pitchFamily="34" charset="0"/>
            </a:rPr>
            <a:t>Hard to achieve Image level Imperceptibility</a:t>
          </a:r>
        </a:p>
      </dsp:txBody>
      <dsp:txXfrm>
        <a:off x="80657" y="82208"/>
        <a:ext cx="2852318" cy="1711391"/>
      </dsp:txXfrm>
    </dsp:sp>
    <dsp:sp modelId="{76063791-DF2D-604E-8867-F5C68740F916}">
      <dsp:nvSpPr>
        <dsp:cNvPr id="0" name=""/>
        <dsp:cNvSpPr/>
      </dsp:nvSpPr>
      <dsp:spPr>
        <a:xfrm>
          <a:off x="3300012" y="387"/>
          <a:ext cx="2852318" cy="1711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latin typeface="Arial" panose="020B0604020202020204" pitchFamily="34" charset="0"/>
              <a:cs typeface="Arial" panose="020B0604020202020204" pitchFamily="34" charset="0"/>
            </a:rPr>
            <a:t>Space and Time complexity</a:t>
          </a:r>
        </a:p>
      </dsp:txBody>
      <dsp:txXfrm>
        <a:off x="3300012" y="387"/>
        <a:ext cx="2852318" cy="1711391"/>
      </dsp:txXfrm>
    </dsp:sp>
    <dsp:sp modelId="{B0B00A23-114A-0148-8C79-7A0DB4019565}">
      <dsp:nvSpPr>
        <dsp:cNvPr id="0" name=""/>
        <dsp:cNvSpPr/>
      </dsp:nvSpPr>
      <dsp:spPr>
        <a:xfrm>
          <a:off x="6437563" y="387"/>
          <a:ext cx="2852318" cy="1711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latin typeface="Arial" panose="020B0604020202020204" pitchFamily="34" charset="0"/>
              <a:cs typeface="Arial" panose="020B0604020202020204" pitchFamily="34" charset="0"/>
            </a:rPr>
            <a:t>No common assessment criteria</a:t>
          </a:r>
        </a:p>
      </dsp:txBody>
      <dsp:txXfrm>
        <a:off x="6437563" y="387"/>
        <a:ext cx="2852318" cy="1711391"/>
      </dsp:txXfrm>
    </dsp:sp>
    <dsp:sp modelId="{C0DCA33E-C6F3-2847-A2B1-9C13BEE03634}">
      <dsp:nvSpPr>
        <dsp:cNvPr id="0" name=""/>
        <dsp:cNvSpPr/>
      </dsp:nvSpPr>
      <dsp:spPr>
        <a:xfrm>
          <a:off x="1731237" y="1997010"/>
          <a:ext cx="2852318" cy="1711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latin typeface="Arial" panose="020B0604020202020204" pitchFamily="34" charset="0"/>
              <a:cs typeface="Arial" panose="020B0604020202020204" pitchFamily="34" charset="0"/>
            </a:rPr>
            <a:t>No single defence to prevent from all</a:t>
          </a:r>
        </a:p>
      </dsp:txBody>
      <dsp:txXfrm>
        <a:off x="1731237" y="1997010"/>
        <a:ext cx="2852318" cy="1711391"/>
      </dsp:txXfrm>
    </dsp:sp>
    <dsp:sp modelId="{6669995C-9F27-FE4D-A1E0-69E247453AC5}">
      <dsp:nvSpPr>
        <dsp:cNvPr id="0" name=""/>
        <dsp:cNvSpPr/>
      </dsp:nvSpPr>
      <dsp:spPr>
        <a:xfrm>
          <a:off x="4868787" y="1997010"/>
          <a:ext cx="2852318" cy="1711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latin typeface="Arial" panose="020B0604020202020204" pitchFamily="34" charset="0"/>
              <a:cs typeface="Arial" panose="020B0604020202020204" pitchFamily="34" charset="0"/>
            </a:rPr>
            <a:t>Implementation challenge</a:t>
          </a:r>
        </a:p>
      </dsp:txBody>
      <dsp:txXfrm>
        <a:off x="4868787" y="1997010"/>
        <a:ext cx="2852318" cy="17113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65401-7C2D-C544-AFBC-B652D9C3ACFB}">
      <dsp:nvSpPr>
        <dsp:cNvPr id="0" name=""/>
        <dsp:cNvSpPr/>
      </dsp:nvSpPr>
      <dsp:spPr>
        <a:xfrm>
          <a:off x="0" y="446746"/>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Extreme pre-training hurts robustness</a:t>
          </a:r>
        </a:p>
      </dsp:txBody>
      <dsp:txXfrm>
        <a:off x="0" y="446746"/>
        <a:ext cx="2913985" cy="1748391"/>
      </dsp:txXfrm>
    </dsp:sp>
    <dsp:sp modelId="{E5AD0983-A5CB-2249-BD0A-4A38243AA958}">
      <dsp:nvSpPr>
        <dsp:cNvPr id="0" name=""/>
        <dsp:cNvSpPr/>
      </dsp:nvSpPr>
      <dsp:spPr>
        <a:xfrm>
          <a:off x="3205383" y="446746"/>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Quantitative analysis of individual augmentation techniques</a:t>
          </a:r>
        </a:p>
      </dsp:txBody>
      <dsp:txXfrm>
        <a:off x="3205383" y="446746"/>
        <a:ext cx="2913985" cy="1748391"/>
      </dsp:txXfrm>
    </dsp:sp>
    <dsp:sp modelId="{1048D1D5-188D-B842-9504-04D12DFBC0D5}">
      <dsp:nvSpPr>
        <dsp:cNvPr id="0" name=""/>
        <dsp:cNvSpPr/>
      </dsp:nvSpPr>
      <dsp:spPr>
        <a:xfrm>
          <a:off x="6410767" y="446746"/>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Reducing computational complexity</a:t>
          </a:r>
        </a:p>
      </dsp:txBody>
      <dsp:txXfrm>
        <a:off x="6410767" y="446746"/>
        <a:ext cx="2913985" cy="1748391"/>
      </dsp:txXfrm>
    </dsp:sp>
    <dsp:sp modelId="{B051658A-5B81-2242-8A6C-A6A126E6877F}">
      <dsp:nvSpPr>
        <dsp:cNvPr id="0" name=""/>
        <dsp:cNvSpPr/>
      </dsp:nvSpPr>
      <dsp:spPr>
        <a:xfrm>
          <a:off x="0" y="2486535"/>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Comparing performance of Virtual adversarial and Mean teacher approach</a:t>
          </a:r>
        </a:p>
      </dsp:txBody>
      <dsp:txXfrm>
        <a:off x="0" y="2486535"/>
        <a:ext cx="2913985" cy="1748391"/>
      </dsp:txXfrm>
    </dsp:sp>
    <dsp:sp modelId="{CE4C1821-5E72-4242-A333-933D79D74DF7}">
      <dsp:nvSpPr>
        <dsp:cNvPr id="0" name=""/>
        <dsp:cNvSpPr/>
      </dsp:nvSpPr>
      <dsp:spPr>
        <a:xfrm>
          <a:off x="3205383" y="2486535"/>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Building Verification framework</a:t>
          </a:r>
        </a:p>
      </dsp:txBody>
      <dsp:txXfrm>
        <a:off x="3205383" y="2486535"/>
        <a:ext cx="2913985" cy="1748391"/>
      </dsp:txXfrm>
    </dsp:sp>
    <dsp:sp modelId="{A5A838DC-AD97-4144-8AAD-3893B6AD8555}">
      <dsp:nvSpPr>
        <dsp:cNvPr id="0" name=""/>
        <dsp:cNvSpPr/>
      </dsp:nvSpPr>
      <dsp:spPr>
        <a:xfrm>
          <a:off x="6410767" y="2486535"/>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Interpretability</a:t>
          </a:r>
        </a:p>
      </dsp:txBody>
      <dsp:txXfrm>
        <a:off x="6410767" y="2486535"/>
        <a:ext cx="2913985" cy="174839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16.583"/>
    </inkml:context>
    <inkml:brush xml:id="br0">
      <inkml:brushProperty name="width" value="0.025" units="cm"/>
      <inkml:brushProperty name="height" value="0.025" units="cm"/>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26.769"/>
    </inkml:context>
    <inkml:brush xml:id="br0">
      <inkml:brushProperty name="width" value="0.025" units="cm"/>
      <inkml:brushProperty name="height" value="0.025" units="cm"/>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26.872"/>
    </inkml:context>
    <inkml:brush xml:id="br0">
      <inkml:brushProperty name="width" value="0.025" units="cm"/>
      <inkml:brushProperty name="height" value="0.025" units="cm"/>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27.499"/>
    </inkml:context>
    <inkml:brush xml:id="br0">
      <inkml:brushProperty name="width" value="0.025" units="cm"/>
      <inkml:brushProperty name="height" value="0.025" units="cm"/>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30.041"/>
    </inkml:context>
    <inkml:brush xml:id="br0">
      <inkml:brushProperty name="width" value="0.025" units="cm"/>
      <inkml:brushProperty name="height" value="0.025" units="cm"/>
    </inkml:brush>
  </inkml:definitions>
  <inkml:trace contextRef="#ctx0" brushRef="#br0">0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30.408"/>
    </inkml:context>
    <inkml:brush xml:id="br0">
      <inkml:brushProperty name="width" value="0.025" units="cm"/>
      <inkml:brushProperty name="height" value="0.025" units="cm"/>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30.859"/>
    </inkml:context>
    <inkml:brush xml:id="br0">
      <inkml:brushProperty name="width" value="0.025" units="cm"/>
      <inkml:brushProperty name="height" value="0.025" units="cm"/>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31.330"/>
    </inkml:context>
    <inkml:brush xml:id="br0">
      <inkml:brushProperty name="width" value="0.025" units="cm"/>
      <inkml:brushProperty name="height" value="0.02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665B6-3837-FE43-A9C1-B6EF05DB913A}" type="datetimeFigureOut">
              <a:rPr lang="en-US" smtClean="0"/>
              <a:t>3/19/22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42C0EC-C537-4344-9BEF-795726F440F7}" type="slidenum">
              <a:rPr lang="en-US" smtClean="0"/>
              <a:t>‹#›</a:t>
            </a:fld>
            <a:endParaRPr lang="en-US"/>
          </a:p>
        </p:txBody>
      </p:sp>
    </p:spTree>
    <p:extLst>
      <p:ext uri="{BB962C8B-B14F-4D97-AF65-F5344CB8AC3E}">
        <p14:creationId xmlns:p14="http://schemas.microsoft.com/office/powerpoint/2010/main" val="3160998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Good afternoon, </a:t>
            </a:r>
          </a:p>
          <a:p>
            <a:endParaRPr lang="en-DE" dirty="0"/>
          </a:p>
          <a:p>
            <a:r>
              <a:rPr lang="en-DE" dirty="0"/>
              <a:t>My Name is Bhupender Kumar Saini and today I will be presenting my master thesis topic,</a:t>
            </a:r>
          </a:p>
          <a:p>
            <a:endParaRPr lang="en-DE" dirty="0"/>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1</a:t>
            </a:fld>
            <a:endParaRPr lang="en-US"/>
          </a:p>
        </p:txBody>
      </p:sp>
    </p:spTree>
    <p:extLst>
      <p:ext uri="{BB962C8B-B14F-4D97-AF65-F5344CB8AC3E}">
        <p14:creationId xmlns:p14="http://schemas.microsoft.com/office/powerpoint/2010/main" val="255663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Language models fine-tuned with the proposed approach has shown a improvement over conventional method of fine-tuning in terms of robustness without compromising original accuracy. </a:t>
            </a:r>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29</a:t>
            </a:fld>
            <a:endParaRPr lang="en-US"/>
          </a:p>
        </p:txBody>
      </p:sp>
    </p:spTree>
    <p:extLst>
      <p:ext uri="{BB962C8B-B14F-4D97-AF65-F5344CB8AC3E}">
        <p14:creationId xmlns:p14="http://schemas.microsoft.com/office/powerpoint/2010/main" val="2056500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GB" sz="1200" dirty="0"/>
              <a:t>Language models are sensitive to adversarial attacks.</a:t>
            </a:r>
          </a:p>
          <a:p>
            <a:pPr marL="342900" indent="-342900">
              <a:buFont typeface="+mj-lt"/>
              <a:buAutoNum type="arabicPeriod"/>
            </a:pPr>
            <a:r>
              <a:rPr lang="en-GB" sz="1200" dirty="0"/>
              <a:t>Proposed approach of fine-tuning improved original accuracy by 0∼2% and accuracy under attack by 20∼30%.</a:t>
            </a:r>
          </a:p>
          <a:p>
            <a:pPr marL="342900" indent="-342900">
              <a:buFont typeface="+mj-lt"/>
              <a:buAutoNum type="arabicPeriod"/>
            </a:pPr>
            <a:r>
              <a:rPr lang="en-GB" sz="1200" dirty="0"/>
              <a:t>The mean teacher technique is more resilient to attacks and does not allow attack recipes to sabotage models with high confidence.</a:t>
            </a:r>
          </a:p>
          <a:p>
            <a:pPr marL="342900" indent="-342900">
              <a:buFont typeface="+mj-lt"/>
              <a:buAutoNum type="arabicPeriod"/>
            </a:pPr>
            <a:r>
              <a:rPr lang="en-GB" sz="1200" dirty="0"/>
              <a:t>Examined the eﬀicacy of data augmentation techniques that utilizes the capabilities of language models.</a:t>
            </a:r>
          </a:p>
          <a:p>
            <a:pPr marL="342900" indent="-342900">
              <a:buFont typeface="+mj-lt"/>
              <a:buAutoNum type="arabicPeriod"/>
            </a:pPr>
            <a:r>
              <a:rPr lang="en-GB" sz="1200" dirty="0"/>
              <a:t>Research studies was conducted in an attempt to investigate the cause of the observed behaviour.</a:t>
            </a:r>
          </a:p>
          <a:p>
            <a:pPr marL="342900" indent="-342900">
              <a:buFont typeface="+mj-lt"/>
              <a:buAutoNum type="arabicPeriod"/>
            </a:pPr>
            <a:r>
              <a:rPr lang="en-GB" sz="1200" dirty="0"/>
              <a:t>Consistency regularization and Exponential Moving Average (EMA) weight assignments were found to be the most prevalent explanations for the observed behaviour.</a:t>
            </a:r>
          </a:p>
          <a:p>
            <a:pPr marL="342900" indent="-342900">
              <a:buFont typeface="+mj-lt"/>
              <a:buAutoNum type="arabicPeriod"/>
            </a:pPr>
            <a:r>
              <a:rPr lang="en-GB" sz="1200" dirty="0"/>
              <a:t>The opportunity to advance the understanding of language models, data augmentation, and various adversarial attacks in the text-domain.</a:t>
            </a:r>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30</a:t>
            </a:fld>
            <a:endParaRPr lang="en-US"/>
          </a:p>
        </p:txBody>
      </p:sp>
    </p:spTree>
    <p:extLst>
      <p:ext uri="{BB962C8B-B14F-4D97-AF65-F5344CB8AC3E}">
        <p14:creationId xmlns:p14="http://schemas.microsoft.com/office/powerpoint/2010/main" val="100566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GB" sz="1200" dirty="0"/>
              <a:t>Image level imperceptibility is still a challenge in text domain, due to its discrete nature.</a:t>
            </a:r>
          </a:p>
          <a:p>
            <a:pPr marL="342900" indent="-342900">
              <a:buFont typeface="+mj-lt"/>
              <a:buAutoNum type="arabicPeriod"/>
            </a:pPr>
            <a:r>
              <a:rPr lang="en-GB" sz="1200" dirty="0"/>
              <a:t>Comparatively more space and time-consuming than the conventional approach.</a:t>
            </a:r>
          </a:p>
          <a:p>
            <a:pPr marL="342900" indent="-342900">
              <a:buFont typeface="+mj-lt"/>
              <a:buAutoNum type="arabicPeriod"/>
            </a:pPr>
            <a:r>
              <a:rPr lang="en-GB" sz="1200" dirty="0"/>
              <a:t>No common assessment criteria or frameworks for evaluating the robustness.</a:t>
            </a:r>
          </a:p>
          <a:p>
            <a:pPr marL="342900" indent="-342900">
              <a:buFont typeface="+mj-lt"/>
              <a:buAutoNum type="arabicPeriod"/>
            </a:pPr>
            <a:r>
              <a:rPr lang="en-GB" sz="1200" dirty="0"/>
              <a:t>Still this mechanism doesn’t prove to be resilient to all kind of attacks.</a:t>
            </a:r>
          </a:p>
          <a:p>
            <a:pPr marL="342900" indent="-342900">
              <a:buFont typeface="+mj-lt"/>
              <a:buAutoNum type="arabicPeriod"/>
            </a:pPr>
            <a:r>
              <a:rPr lang="en-GB" sz="1200" dirty="0"/>
              <a:t>Attacks, data augmentation techniques, and semi-supervised training methodologies established in the image domain cannot be applied directly to the text domain.</a:t>
            </a:r>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31</a:t>
            </a:fld>
            <a:endParaRPr lang="en-US"/>
          </a:p>
        </p:txBody>
      </p:sp>
    </p:spTree>
    <p:extLst>
      <p:ext uri="{BB962C8B-B14F-4D97-AF65-F5344CB8AC3E}">
        <p14:creationId xmlns:p14="http://schemas.microsoft.com/office/powerpoint/2010/main" val="176815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Hypothesis: Extreme pre-training of language models can hurt model robustness.</a:t>
            </a:r>
          </a:p>
          <a:p>
            <a:r>
              <a:rPr lang="en-GB" dirty="0"/>
              <a:t>Quantitatively measuring the effectiveness of individual augmentation techniques on robustness can be studied.</a:t>
            </a:r>
          </a:p>
          <a:p>
            <a:r>
              <a:rPr lang="en-GB" dirty="0"/>
              <a:t>Working towards reducing computational complexity.</a:t>
            </a:r>
          </a:p>
          <a:p>
            <a:r>
              <a:rPr lang="en-GB" dirty="0"/>
              <a:t>Comparing gradient-based adversarial training and the proposed fine-tuning approach.</a:t>
            </a:r>
          </a:p>
          <a:p>
            <a:r>
              <a:rPr lang="en-GB" dirty="0"/>
              <a:t>Building a common robustness verification framework that can be used to compare various methodologies.</a:t>
            </a:r>
          </a:p>
          <a:p>
            <a:r>
              <a:rPr lang="en-GB" dirty="0"/>
              <a:t>Interpretability using adversarial attacks.</a:t>
            </a:r>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32</a:t>
            </a:fld>
            <a:endParaRPr lang="en-US"/>
          </a:p>
        </p:txBody>
      </p:sp>
    </p:spTree>
    <p:extLst>
      <p:ext uri="{BB962C8B-B14F-4D97-AF65-F5344CB8AC3E}">
        <p14:creationId xmlns:p14="http://schemas.microsoft.com/office/powerpoint/2010/main" val="2504453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33</a:t>
            </a:fld>
            <a:endParaRPr lang="en-US"/>
          </a:p>
        </p:txBody>
      </p:sp>
    </p:spTree>
    <p:extLst>
      <p:ext uri="{BB962C8B-B14F-4D97-AF65-F5344CB8AC3E}">
        <p14:creationId xmlns:p14="http://schemas.microsoft.com/office/powerpoint/2010/main" val="3761857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Agenda of todays presentation is </a:t>
            </a:r>
          </a:p>
          <a:p>
            <a:endParaRPr lang="en-DE" dirty="0"/>
          </a:p>
          <a:p>
            <a:r>
              <a:rPr lang="en-DE" dirty="0"/>
              <a:t>I will be giving brief motivtation behind the master thesis, basic details about language mdoels and research question. </a:t>
            </a:r>
          </a:p>
          <a:p>
            <a:endParaRPr lang="en-DE" dirty="0"/>
          </a:p>
          <a:p>
            <a:r>
              <a:rPr lang="en-DE" dirty="0"/>
              <a:t>Later, proposed methodology, experiment details and result will be presented . </a:t>
            </a:r>
          </a:p>
          <a:p>
            <a:endParaRPr lang="en-DE" dirty="0"/>
          </a:p>
          <a:p>
            <a:r>
              <a:rPr lang="en-DE" dirty="0"/>
              <a:t>Afterwards, I will give a brief explanation about research question </a:t>
            </a:r>
          </a:p>
          <a:p>
            <a:r>
              <a:rPr lang="en-GB" dirty="0"/>
              <a:t>A</a:t>
            </a:r>
            <a:r>
              <a:rPr lang="en-DE" dirty="0"/>
              <a:t>nd will conclude this presenation with limitation and future works,</a:t>
            </a:r>
          </a:p>
        </p:txBody>
      </p:sp>
      <p:sp>
        <p:nvSpPr>
          <p:cNvPr id="4" name="Slide Number Placeholder 3"/>
          <p:cNvSpPr>
            <a:spLocks noGrp="1"/>
          </p:cNvSpPr>
          <p:nvPr>
            <p:ph type="sldNum" sz="quarter" idx="5"/>
          </p:nvPr>
        </p:nvSpPr>
        <p:spPr/>
        <p:txBody>
          <a:bodyPr/>
          <a:lstStyle/>
          <a:p>
            <a:fld id="{9242C0EC-C537-4344-9BEF-795726F440F7}" type="slidenum">
              <a:rPr lang="en-US" smtClean="0"/>
              <a:t>2</a:t>
            </a:fld>
            <a:endParaRPr lang="en-US"/>
          </a:p>
        </p:txBody>
      </p:sp>
    </p:spTree>
    <p:extLst>
      <p:ext uri="{BB962C8B-B14F-4D97-AF65-F5344CB8AC3E}">
        <p14:creationId xmlns:p14="http://schemas.microsoft.com/office/powerpoint/2010/main" val="4290254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t>In 2014, Christian </a:t>
            </a:r>
            <a:r>
              <a:rPr lang="en-GB" sz="1200" dirty="0" err="1"/>
              <a:t>Szegedy</a:t>
            </a:r>
            <a:r>
              <a:rPr lang="en-GB" sz="1200" dirty="0"/>
              <a:t> and their team s</a:t>
            </a:r>
            <a:r>
              <a:rPr lang="en-GB" dirty="0"/>
              <a:t>howed that by adding an imperceptibly small, but carefully designed perturbation can successfully lead the machine learning model to make a wrong prediction called adversarial attacks.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Later various studies in different domain also confirmed this </a:t>
            </a:r>
            <a:r>
              <a:rPr lang="en-GB" dirty="0" err="1"/>
              <a:t>vulneratbilities</a:t>
            </a:r>
            <a:r>
              <a:rPr lang="en-GB"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In 2016, </a:t>
            </a:r>
            <a:r>
              <a:rPr lang="en-GB" dirty="0" err="1"/>
              <a:t>Papernot</a:t>
            </a:r>
            <a:r>
              <a:rPr lang="en-GB" dirty="0"/>
              <a:t> confirmed the same in Natural language processing in Recurrent Neural networks.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Later various studies were presented to different strategies to craft adversarial sample, unfortunately study direction was least concentrated on robustness enhancement and verifications.</a:t>
            </a:r>
            <a:endParaRPr lang="en-DE" sz="1200" dirty="0"/>
          </a:p>
          <a:p>
            <a:pPr marL="285750" indent="-285750">
              <a:buFont typeface="Wingdings" pitchFamily="2" charset="2"/>
              <a:buChar char="q"/>
            </a:pPr>
            <a:r>
              <a:rPr lang="en-DE" sz="1200" dirty="0"/>
              <a:t>Adversarial attacks are more studied topic in computer visualization domain [2] than NLP.</a:t>
            </a:r>
          </a:p>
          <a:p>
            <a:pPr marL="285750" indent="-285750">
              <a:buFont typeface="Wingdings" pitchFamily="2" charset="2"/>
              <a:buChar char="q"/>
            </a:pPr>
            <a:r>
              <a:rPr lang="en-DE" sz="1200" dirty="0"/>
              <a:t>Despite state-of-art performance, language model perform badly under adversarial attacks.</a:t>
            </a:r>
          </a:p>
          <a:p>
            <a:pPr marL="285750" indent="-285750">
              <a:buFont typeface="Wingdings" pitchFamily="2" charset="2"/>
              <a:buChar char="q"/>
            </a:pPr>
            <a:r>
              <a:rPr lang="en-DE" sz="1200" dirty="0"/>
              <a:t>BERT’s accuracy drops drastically under Adversarial Attacks [3].</a:t>
            </a:r>
          </a:p>
          <a:p>
            <a:pPr marL="285750" indent="-285750">
              <a:buFont typeface="Wingdings" pitchFamily="2" charset="2"/>
              <a:buChar char="q"/>
            </a:pPr>
            <a:r>
              <a:rPr lang="en-DE" sz="1200" dirty="0"/>
              <a:t>Questions the conventional way of fine-tuninng.</a:t>
            </a:r>
          </a:p>
          <a:p>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In 2014, Christian </a:t>
            </a:r>
            <a:r>
              <a:rPr lang="en-GB" sz="1200" dirty="0" err="1"/>
              <a:t>Szegedy</a:t>
            </a:r>
            <a:r>
              <a:rPr lang="en-GB" sz="1200" dirty="0"/>
              <a:t> and their team s</a:t>
            </a:r>
            <a:r>
              <a:rPr lang="en-GB" dirty="0"/>
              <a:t>howed that by adding an imperceptibly small, but carefully designed perturbation can successfully lead the machine learning model to make a wrong prediction called adversarial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Later various studies in different domain also confirmed this vulnerabilities.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2016, </a:t>
            </a:r>
            <a:r>
              <a:rPr lang="en-GB" dirty="0" err="1"/>
              <a:t>Papernot</a:t>
            </a:r>
            <a:r>
              <a:rPr lang="en-GB" dirty="0"/>
              <a:t> confirmed the same in Natural language processing in Recurrent Neural networks.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Later various studies were presented to different strategies to craft adversarial sample, unfortunately study direction was least concentrated on robustness enhancement and verifications.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Devlin and his team first presented BERT which outperformed in various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2020, </a:t>
            </a:r>
            <a:r>
              <a:rPr lang="en-GB" dirty="0" err="1"/>
              <a:t>Jin</a:t>
            </a:r>
            <a:r>
              <a:rPr lang="en-GB" dirty="0"/>
              <a:t> showed that BERT model is not robust. Their performance degrades drastically.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dirty="0"/>
              <a:t>Raises concern of trust, safety, and security on langauge model.</a:t>
            </a:r>
            <a:endParaRPr lang="en-GB" dirty="0"/>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3</a:t>
            </a:fld>
            <a:endParaRPr lang="en-US"/>
          </a:p>
        </p:txBody>
      </p:sp>
    </p:spTree>
    <p:extLst>
      <p:ext uri="{BB962C8B-B14F-4D97-AF65-F5344CB8AC3E}">
        <p14:creationId xmlns:p14="http://schemas.microsoft.com/office/powerpoint/2010/main" val="2453308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har char="q"/>
            </a:pPr>
            <a:r>
              <a:rPr lang="en-GB" sz="1200" b="1" dirty="0"/>
              <a:t>I</a:t>
            </a:r>
            <a:r>
              <a:rPr lang="en-DE" sz="1200" b="1" dirty="0"/>
              <a:t>s mean teacher semi-supervised approach effects the robustness of language model? </a:t>
            </a:r>
          </a:p>
          <a:p>
            <a:pPr marL="285750" indent="-285750">
              <a:buChar char="q"/>
            </a:pPr>
            <a:r>
              <a:rPr lang="en-DE" sz="1200" b="1" dirty="0"/>
              <a:t>Can prominent unlabelled data created by langauge models enhance the model performance ?</a:t>
            </a:r>
          </a:p>
          <a:p>
            <a:endParaRPr lang="en-DE" dirty="0"/>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4</a:t>
            </a:fld>
            <a:endParaRPr lang="en-US"/>
          </a:p>
        </p:txBody>
      </p:sp>
    </p:spTree>
    <p:extLst>
      <p:ext uri="{BB962C8B-B14F-4D97-AF65-F5344CB8AC3E}">
        <p14:creationId xmlns:p14="http://schemas.microsoft.com/office/powerpoint/2010/main" val="51260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In 2014, Christian </a:t>
            </a:r>
            <a:r>
              <a:rPr lang="en-GB" sz="1200" dirty="0" err="1"/>
              <a:t>Szegedy</a:t>
            </a:r>
            <a:r>
              <a:rPr lang="en-GB" sz="1200" dirty="0"/>
              <a:t> and their team s</a:t>
            </a:r>
            <a:r>
              <a:rPr lang="en-GB" dirty="0"/>
              <a:t>howed that by adding an imperceptibly small, but carefully designed perturbation can successfully lead the machine learning model to make a wrong prediction called adversarial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Later various studies in different domain also confirmed this </a:t>
            </a:r>
            <a:r>
              <a:rPr lang="en-GB" dirty="0" err="1"/>
              <a:t>vulneratbilities</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2016, </a:t>
            </a:r>
            <a:r>
              <a:rPr lang="en-GB" dirty="0" err="1"/>
              <a:t>Papernot</a:t>
            </a:r>
            <a:r>
              <a:rPr lang="en-GB" dirty="0"/>
              <a:t> confirmed the same in Natural language processing in Recurrent Neural networks.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Later various studies were presented to different strategies to craft adversarial sample, unfortunately study direction was least concentrated on robustness enhancement and verifications.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Devlin and his team first presented BERT which outperformed in various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2020, </a:t>
            </a:r>
            <a:r>
              <a:rPr lang="en-GB" dirty="0" err="1"/>
              <a:t>Jin</a:t>
            </a:r>
            <a:r>
              <a:rPr lang="en-GB" dirty="0"/>
              <a:t> showed that BERT model is not robust. Their performance degrades drastically.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dirty="0"/>
              <a:t>Raises concern of trust, safety, and security on langauge model.</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dirty="0"/>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5</a:t>
            </a:fld>
            <a:endParaRPr lang="en-US"/>
          </a:p>
        </p:txBody>
      </p:sp>
    </p:spTree>
    <p:extLst>
      <p:ext uri="{BB962C8B-B14F-4D97-AF65-F5344CB8AC3E}">
        <p14:creationId xmlns:p14="http://schemas.microsoft.com/office/powerpoint/2010/main" val="260723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har char="q"/>
            </a:pPr>
            <a:r>
              <a:rPr lang="en-GB" sz="1200" b="1" dirty="0"/>
              <a:t>I</a:t>
            </a:r>
            <a:r>
              <a:rPr lang="en-DE" sz="1200" b="1" dirty="0"/>
              <a:t>s mean teacher semi-supervised approach effects the robustness of language model? </a:t>
            </a:r>
          </a:p>
          <a:p>
            <a:pPr marL="285750" indent="-285750">
              <a:buChar char="q"/>
            </a:pPr>
            <a:r>
              <a:rPr lang="en-DE" sz="1200" b="1" dirty="0"/>
              <a:t>Can prominent unlabelled data created by langauge models enhance the model performance ?</a:t>
            </a:r>
          </a:p>
          <a:p>
            <a:endParaRPr lang="en-DE" dirty="0"/>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6</a:t>
            </a:fld>
            <a:endParaRPr lang="en-US"/>
          </a:p>
        </p:txBody>
      </p:sp>
    </p:spTree>
    <p:extLst>
      <p:ext uri="{BB962C8B-B14F-4D97-AF65-F5344CB8AC3E}">
        <p14:creationId xmlns:p14="http://schemas.microsoft.com/office/powerpoint/2010/main" val="146516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Not required</a:t>
            </a:r>
          </a:p>
        </p:txBody>
      </p:sp>
      <p:sp>
        <p:nvSpPr>
          <p:cNvPr id="4" name="Slide Number Placeholder 3"/>
          <p:cNvSpPr>
            <a:spLocks noGrp="1"/>
          </p:cNvSpPr>
          <p:nvPr>
            <p:ph type="sldNum" sz="quarter" idx="5"/>
          </p:nvPr>
        </p:nvSpPr>
        <p:spPr/>
        <p:txBody>
          <a:bodyPr/>
          <a:lstStyle/>
          <a:p>
            <a:fld id="{9242C0EC-C537-4344-9BEF-795726F440F7}" type="slidenum">
              <a:rPr lang="en-US" smtClean="0"/>
              <a:t>11</a:t>
            </a:fld>
            <a:endParaRPr lang="en-US"/>
          </a:p>
        </p:txBody>
      </p:sp>
    </p:spTree>
    <p:extLst>
      <p:ext uri="{BB962C8B-B14F-4D97-AF65-F5344CB8AC3E}">
        <p14:creationId xmlns:p14="http://schemas.microsoft.com/office/powerpoint/2010/main" val="2907073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22</a:t>
            </a:fld>
            <a:endParaRPr lang="en-US"/>
          </a:p>
        </p:txBody>
      </p:sp>
    </p:spTree>
    <p:extLst>
      <p:ext uri="{BB962C8B-B14F-4D97-AF65-F5344CB8AC3E}">
        <p14:creationId xmlns:p14="http://schemas.microsoft.com/office/powerpoint/2010/main" val="2927684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TextFooler and PWWS has shown  significant difference in both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TextFooler: the difference in between MT BERT and BERT number of queries is higher or doubled in case of IMDB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26</a:t>
            </a:fld>
            <a:endParaRPr lang="en-US"/>
          </a:p>
        </p:txBody>
      </p:sp>
    </p:spTree>
    <p:extLst>
      <p:ext uri="{BB962C8B-B14F-4D97-AF65-F5344CB8AC3E}">
        <p14:creationId xmlns:p14="http://schemas.microsoft.com/office/powerpoint/2010/main" val="1813521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a:xfrm>
            <a:off x="8745741" y="6369559"/>
            <a:ext cx="2753746" cy="323968"/>
          </a:xfrm>
        </p:spPr>
        <p:txBody>
          <a:bodyPr/>
          <a:lstStyle/>
          <a:p>
            <a:fld id="{3AE1A503-C750-8C42-A06B-9058B7AA7123}" type="datetime1">
              <a:rPr lang="en-IN" smtClean="0"/>
              <a:t>19/03/22</a:t>
            </a:fld>
            <a:endParaRPr lang="en-US" dirty="0"/>
          </a:p>
        </p:txBody>
      </p:sp>
      <p:sp>
        <p:nvSpPr>
          <p:cNvPr id="6" name="Slide Number Placeholder 5"/>
          <p:cNvSpPr>
            <a:spLocks noGrp="1"/>
          </p:cNvSpPr>
          <p:nvPr>
            <p:ph type="sldNum" sz="quarter" idx="12"/>
          </p:nvPr>
        </p:nvSpPr>
        <p:spPr>
          <a:xfrm>
            <a:off x="11637463" y="6357044"/>
            <a:ext cx="365760" cy="365760"/>
          </a:xfrm>
        </p:spPr>
        <p:txBody>
          <a:bodyPr/>
          <a:lstStyle/>
          <a:p>
            <a:fld id="{D4385911-A369-254E-86F9-364F5AB611C7}" type="slidenum">
              <a:rPr lang="en-US" smtClean="0"/>
              <a:t>‹#›</a:t>
            </a:fld>
            <a:endParaRPr lang="en-US" dirty="0"/>
          </a:p>
        </p:txBody>
      </p:sp>
    </p:spTree>
    <p:extLst>
      <p:ext uri="{BB962C8B-B14F-4D97-AF65-F5344CB8AC3E}">
        <p14:creationId xmlns:p14="http://schemas.microsoft.com/office/powerpoint/2010/main" val="112279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marL="228600" indent="-228600">
              <a:buClr>
                <a:schemeClr val="tx1"/>
              </a:buClr>
              <a:buFont typeface="Wingdings" pitchFamily="2" charset="2"/>
              <a:buChar char="§"/>
              <a:defRPr/>
            </a:lvl1pPr>
            <a:lvl2pPr marL="457200" indent="-228600">
              <a:buClr>
                <a:schemeClr val="tx1"/>
              </a:buClr>
              <a:buFont typeface="Wingdings" pitchFamily="2" charset="2"/>
              <a:buChar char="§"/>
              <a:defRPr/>
            </a:lvl2pPr>
            <a:lvl3pPr marL="685800" indent="-228600">
              <a:buClr>
                <a:schemeClr val="tx1"/>
              </a:buClr>
              <a:buFont typeface="Wingdings" pitchFamily="2" charset="2"/>
              <a:buChar char="§"/>
              <a:defRPr/>
            </a:lvl3pPr>
            <a:lvl4pPr marL="914400" indent="-228600">
              <a:buClr>
                <a:schemeClr val="tx1"/>
              </a:buClr>
              <a:buFont typeface="Wingdings" pitchFamily="2" charset="2"/>
              <a:buChar char="§"/>
              <a:defRPr/>
            </a:lvl4pPr>
            <a:lvl5pPr marL="1143000" indent="-228600">
              <a:buClr>
                <a:schemeClr val="tx1"/>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p:cNvSpPr>
            <a:spLocks noGrp="1"/>
          </p:cNvSpPr>
          <p:nvPr>
            <p:ph type="dt" sz="half" idx="10"/>
          </p:nvPr>
        </p:nvSpPr>
        <p:spPr>
          <a:xfrm>
            <a:off x="8771688" y="6398836"/>
            <a:ext cx="2753746" cy="323968"/>
          </a:xfrm>
        </p:spPr>
        <p:txBody>
          <a:bodyPr/>
          <a:lstStyle/>
          <a:p>
            <a:fld id="{2B2CCB73-6AD0-6C4B-BD27-54E5EFBD5744}" type="datetime1">
              <a:rPr lang="en-IN" smtClean="0"/>
              <a:t>19/03/22</a:t>
            </a:fld>
            <a:endParaRPr lang="en-US" dirty="0"/>
          </a:p>
        </p:txBody>
      </p:sp>
      <p:sp>
        <p:nvSpPr>
          <p:cNvPr id="9" name="Slide Number Placeholder 8"/>
          <p:cNvSpPr>
            <a:spLocks noGrp="1"/>
          </p:cNvSpPr>
          <p:nvPr>
            <p:ph type="sldNum" sz="quarter" idx="12"/>
          </p:nvPr>
        </p:nvSpPr>
        <p:spPr>
          <a:xfrm>
            <a:off x="11673322" y="6377940"/>
            <a:ext cx="365760" cy="365760"/>
          </a:xfrm>
        </p:spPr>
        <p:txBody>
          <a:bodyPr/>
          <a:lstStyle/>
          <a:p>
            <a:fld id="{D4385911-A369-254E-86F9-364F5AB611C7}" type="slidenum">
              <a:rPr lang="en-US" smtClean="0"/>
              <a:t>‹#›</a:t>
            </a:fld>
            <a:endParaRPr lang="en-US"/>
          </a:p>
        </p:txBody>
      </p:sp>
    </p:spTree>
    <p:extLst>
      <p:ext uri="{BB962C8B-B14F-4D97-AF65-F5344CB8AC3E}">
        <p14:creationId xmlns:p14="http://schemas.microsoft.com/office/powerpoint/2010/main" val="297698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lvl1pPr marL="228600" indent="-228600">
              <a:buClr>
                <a:schemeClr val="tx1"/>
              </a:buClr>
              <a:buFont typeface="Wingdings" pitchFamily="2" charset="2"/>
              <a:buChar char="§"/>
              <a:defRPr/>
            </a:lvl1pPr>
            <a:lvl2pPr marL="457200" indent="-228600">
              <a:buClr>
                <a:schemeClr val="tx1"/>
              </a:buClr>
              <a:buFont typeface="Wingdings" pitchFamily="2" charset="2"/>
              <a:buChar char="§"/>
              <a:defRPr/>
            </a:lvl2pPr>
            <a:lvl3pPr marL="685800" indent="-228600">
              <a:buClr>
                <a:schemeClr val="tx1"/>
              </a:buClr>
              <a:buFont typeface="Wingdings" pitchFamily="2" charset="2"/>
              <a:buChar char="§"/>
              <a:defRPr/>
            </a:lvl3pPr>
            <a:lvl4pPr marL="914400" indent="-228600">
              <a:buClr>
                <a:schemeClr val="tx1"/>
              </a:buClr>
              <a:buFont typeface="Wingdings" pitchFamily="2" charset="2"/>
              <a:buChar char="§"/>
              <a:defRPr/>
            </a:lvl4pPr>
            <a:lvl5pPr marL="1143000" indent="-228600">
              <a:buClr>
                <a:schemeClr val="tx1"/>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lvl1pPr marL="228600" indent="-228600">
              <a:buClr>
                <a:schemeClr val="tx1"/>
              </a:buClr>
              <a:buFont typeface="Wingdings" pitchFamily="2" charset="2"/>
              <a:buChar char="§"/>
              <a:defRPr/>
            </a:lvl1pPr>
            <a:lvl2pPr marL="457200" indent="-228600">
              <a:buClr>
                <a:schemeClr val="tx1"/>
              </a:buClr>
              <a:buFont typeface="Wingdings" pitchFamily="2" charset="2"/>
              <a:buChar char="§"/>
              <a:defRPr/>
            </a:lvl2pPr>
            <a:lvl3pPr marL="685800" indent="-228600">
              <a:buClr>
                <a:schemeClr val="tx1"/>
              </a:buClr>
              <a:buFont typeface="Wingdings" pitchFamily="2" charset="2"/>
              <a:buChar char="§"/>
              <a:defRPr/>
            </a:lvl3pPr>
            <a:lvl4pPr marL="914400" indent="-228600">
              <a:buClr>
                <a:schemeClr val="tx1"/>
              </a:buClr>
              <a:buFont typeface="Wingdings" pitchFamily="2" charset="2"/>
              <a:buChar char="§"/>
              <a:defRPr/>
            </a:lvl4pPr>
            <a:lvl5pPr marL="1143000" indent="-228600">
              <a:buClr>
                <a:schemeClr val="tx1"/>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Date Placeholder 7"/>
          <p:cNvSpPr>
            <a:spLocks noGrp="1"/>
          </p:cNvSpPr>
          <p:nvPr>
            <p:ph type="dt" sz="half" idx="10"/>
          </p:nvPr>
        </p:nvSpPr>
        <p:spPr>
          <a:xfrm>
            <a:off x="8473438" y="6396872"/>
            <a:ext cx="2753746" cy="323968"/>
          </a:xfrm>
        </p:spPr>
        <p:txBody>
          <a:bodyPr/>
          <a:lstStyle/>
          <a:p>
            <a:fld id="{3BFEC71E-55BE-4042-B352-C84B3E59FF78}" type="datetime1">
              <a:rPr lang="en-IN" smtClean="0"/>
              <a:t>19/03/22</a:t>
            </a:fld>
            <a:endParaRPr lang="en-US"/>
          </a:p>
        </p:txBody>
      </p:sp>
      <p:sp>
        <p:nvSpPr>
          <p:cNvPr id="10" name="Slide Number Placeholder 9"/>
          <p:cNvSpPr>
            <a:spLocks noGrp="1"/>
          </p:cNvSpPr>
          <p:nvPr>
            <p:ph type="sldNum" sz="quarter" idx="12"/>
          </p:nvPr>
        </p:nvSpPr>
        <p:spPr>
          <a:xfrm>
            <a:off x="11538852" y="6355080"/>
            <a:ext cx="365760" cy="365760"/>
          </a:xfrm>
        </p:spPr>
        <p:txBody>
          <a:bodyPr/>
          <a:lstStyle/>
          <a:p>
            <a:fld id="{D4385911-A369-254E-86F9-364F5AB611C7}" type="slidenum">
              <a:rPr lang="en-US" smtClean="0"/>
              <a:t>‹#›</a:t>
            </a:fld>
            <a:endParaRPr lang="en-US" dirty="0"/>
          </a:p>
        </p:txBody>
      </p:sp>
    </p:spTree>
    <p:extLst>
      <p:ext uri="{BB962C8B-B14F-4D97-AF65-F5344CB8AC3E}">
        <p14:creationId xmlns:p14="http://schemas.microsoft.com/office/powerpoint/2010/main" val="2784518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647676" y="6377940"/>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EB42C05-D520-BE48-B5A9-CE521747061D}" type="datetime1">
              <a:rPr lang="en-IN" smtClean="0"/>
              <a:t>19/03/22</a:t>
            </a:fld>
            <a:endParaRPr lang="en-US"/>
          </a:p>
        </p:txBody>
      </p:sp>
      <p:sp>
        <p:nvSpPr>
          <p:cNvPr id="6" name="Slide Number Placeholder 5"/>
          <p:cNvSpPr>
            <a:spLocks noGrp="1"/>
          </p:cNvSpPr>
          <p:nvPr>
            <p:ph type="sldNum" sz="quarter" idx="4"/>
          </p:nvPr>
        </p:nvSpPr>
        <p:spPr>
          <a:xfrm>
            <a:off x="11617212" y="6359008"/>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4385911-A369-254E-86F9-364F5AB611C7}" type="slidenum">
              <a:rPr lang="en-US" smtClean="0"/>
              <a:t>‹#›</a:t>
            </a:fld>
            <a:endParaRPr lang="en-US" dirty="0"/>
          </a:p>
        </p:txBody>
      </p:sp>
      <p:pic>
        <p:nvPicPr>
          <p:cNvPr id="7" name="Picture 6">
            <a:extLst>
              <a:ext uri="{FF2B5EF4-FFF2-40B4-BE49-F238E27FC236}">
                <a16:creationId xmlns:a16="http://schemas.microsoft.com/office/drawing/2014/main" id="{438DA3F0-4937-9044-A316-D29082C51AC0}"/>
              </a:ext>
            </a:extLst>
          </p:cNvPr>
          <p:cNvPicPr>
            <a:picLocks noChangeAspect="1"/>
          </p:cNvPicPr>
          <p:nvPr userDrawn="1"/>
        </p:nvPicPr>
        <p:blipFill>
          <a:blip r:embed="rId5"/>
          <a:stretch>
            <a:fillRect/>
          </a:stretch>
        </p:blipFill>
        <p:spPr>
          <a:xfrm>
            <a:off x="9518750" y="197241"/>
            <a:ext cx="2391240" cy="380146"/>
          </a:xfrm>
          <a:prstGeom prst="rect">
            <a:avLst/>
          </a:prstGeom>
        </p:spPr>
      </p:pic>
      <p:pic>
        <p:nvPicPr>
          <p:cNvPr id="9" name="Picture 8">
            <a:extLst>
              <a:ext uri="{FF2B5EF4-FFF2-40B4-BE49-F238E27FC236}">
                <a16:creationId xmlns:a16="http://schemas.microsoft.com/office/drawing/2014/main" id="{0AFDCAB9-9CF5-294E-96DD-D93CC9E43539}"/>
              </a:ext>
            </a:extLst>
          </p:cNvPr>
          <p:cNvPicPr>
            <a:picLocks noChangeAspect="1"/>
          </p:cNvPicPr>
          <p:nvPr userDrawn="1"/>
        </p:nvPicPr>
        <p:blipFill>
          <a:blip r:embed="rId6"/>
          <a:stretch>
            <a:fillRect/>
          </a:stretch>
        </p:blipFill>
        <p:spPr>
          <a:xfrm>
            <a:off x="217821" y="212933"/>
            <a:ext cx="1112715" cy="348761"/>
          </a:xfrm>
          <a:prstGeom prst="rect">
            <a:avLst/>
          </a:prstGeom>
        </p:spPr>
      </p:pic>
      <p:sp>
        <p:nvSpPr>
          <p:cNvPr id="10" name="Rectangle 9">
            <a:extLst>
              <a:ext uri="{FF2B5EF4-FFF2-40B4-BE49-F238E27FC236}">
                <a16:creationId xmlns:a16="http://schemas.microsoft.com/office/drawing/2014/main" id="{F2968C1B-5013-4143-89A5-5A05CE2C658F}"/>
              </a:ext>
            </a:extLst>
          </p:cNvPr>
          <p:cNvSpPr/>
          <p:nvPr userDrawn="1"/>
        </p:nvSpPr>
        <p:spPr>
          <a:xfrm>
            <a:off x="0" y="6448431"/>
            <a:ext cx="4120039" cy="276999"/>
          </a:xfrm>
          <a:prstGeom prst="rect">
            <a:avLst/>
          </a:prstGeom>
        </p:spPr>
        <p:txBody>
          <a:bodyPr wrap="none">
            <a:spAutoFit/>
          </a:bodyPr>
          <a:lstStyle/>
          <a:p>
            <a:r>
              <a:rPr lang="en-DE" sz="1200" dirty="0">
                <a:solidFill>
                  <a:schemeClr val="bg1">
                    <a:lumMod val="65000"/>
                  </a:schemeClr>
                </a:solidFill>
                <a:latin typeface="Arial" panose="020B0604020202020204" pitchFamily="34" charset="0"/>
                <a:cs typeface="Arial" panose="020B0604020202020204" pitchFamily="34" charset="0"/>
              </a:rPr>
              <a:t>Institute for Business and Management Informatics - 2022</a:t>
            </a:r>
          </a:p>
        </p:txBody>
      </p:sp>
    </p:spTree>
    <p:extLst>
      <p:ext uri="{BB962C8B-B14F-4D97-AF65-F5344CB8AC3E}">
        <p14:creationId xmlns:p14="http://schemas.microsoft.com/office/powerpoint/2010/main" val="2665011150"/>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Lst>
  <p:hf hdr="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texthero.or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8.xml"/><Relationship Id="rId3" Type="http://schemas.openxmlformats.org/officeDocument/2006/relationships/customXml" Target="../ink/ink1.xml"/><Relationship Id="rId7" Type="http://schemas.openxmlformats.org/officeDocument/2006/relationships/customXml" Target="../ink/ink2.xml"/><Relationship Id="rId12" Type="http://schemas.openxmlformats.org/officeDocument/2006/relationships/customXml" Target="../ink/ink7.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6.xml"/><Relationship Id="rId10" Type="http://schemas.openxmlformats.org/officeDocument/2006/relationships/customXml" Target="../ink/ink5.xml"/><Relationship Id="rId9" Type="http://schemas.openxmlformats.org/officeDocument/2006/relationships/customXml" Target="../ink/ink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C74C-0840-1244-8C70-213A027830F2}"/>
              </a:ext>
            </a:extLst>
          </p:cNvPr>
          <p:cNvSpPr>
            <a:spLocks noGrp="1"/>
          </p:cNvSpPr>
          <p:nvPr>
            <p:ph type="ctrTitle"/>
          </p:nvPr>
        </p:nvSpPr>
        <p:spPr>
          <a:xfrm>
            <a:off x="637953" y="1816131"/>
            <a:ext cx="10999510" cy="1001497"/>
          </a:xfrm>
        </p:spPr>
        <p:txBody>
          <a:bodyPr>
            <a:noAutofit/>
          </a:bodyPr>
          <a:lstStyle/>
          <a:p>
            <a:r>
              <a:rPr lang="en-GB" sz="2000" cap="none" dirty="0">
                <a:latin typeface="Arial" panose="020B0604020202020204" pitchFamily="34" charset="0"/>
                <a:cs typeface="Arial" panose="020B0604020202020204" pitchFamily="34" charset="0"/>
              </a:rPr>
              <a:t>Assessment Of Mean Teacher And Prominent Adversarial Unlabeled Data For Language Classification </a:t>
            </a:r>
            <a:endParaRPr lang="en-US" sz="2000" cap="none"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D2A461D-EDE0-D248-B1EC-423BBB4A88D8}"/>
              </a:ext>
            </a:extLst>
          </p:cNvPr>
          <p:cNvSpPr>
            <a:spLocks noGrp="1"/>
          </p:cNvSpPr>
          <p:nvPr>
            <p:ph type="subTitle" idx="1"/>
          </p:nvPr>
        </p:nvSpPr>
        <p:spPr>
          <a:xfrm>
            <a:off x="121900" y="5281324"/>
            <a:ext cx="6909353" cy="918732"/>
          </a:xfrm>
        </p:spPr>
        <p:txBody>
          <a:bodyPr vert="horz" lIns="91440" tIns="45720" rIns="91440" bIns="45720" rtlCol="0" anchor="t">
            <a:noAutofit/>
          </a:bodyPr>
          <a:lstStyle/>
          <a:p>
            <a:pPr algn="l"/>
            <a:r>
              <a:rPr lang="en-IN" sz="1600" b="1" dirty="0">
                <a:latin typeface="Arial" panose="020B0604020202020204" pitchFamily="34" charset="0"/>
                <a:cs typeface="Arial" panose="020B0604020202020204" pitchFamily="34" charset="0"/>
              </a:rPr>
              <a:t>First Supervisor:	       </a:t>
            </a:r>
            <a:r>
              <a:rPr lang="en-GB" sz="1600" dirty="0">
                <a:latin typeface="Arial" panose="020B0604020202020204" pitchFamily="34" charset="0"/>
                <a:cs typeface="Arial" panose="020B0604020202020204" pitchFamily="34" charset="0"/>
              </a:rPr>
              <a:t>Prof. </a:t>
            </a:r>
            <a:r>
              <a:rPr lang="en-GB" sz="1600" dirty="0" err="1">
                <a:latin typeface="Arial" panose="020B0604020202020204" pitchFamily="34" charset="0"/>
                <a:cs typeface="Arial" panose="020B0604020202020204" pitchFamily="34" charset="0"/>
              </a:rPr>
              <a:t>Dr.</a:t>
            </a:r>
            <a:r>
              <a:rPr lang="en-GB" sz="1600" dirty="0">
                <a:latin typeface="Arial" panose="020B0604020202020204" pitchFamily="34" charset="0"/>
                <a:cs typeface="Arial" panose="020B0604020202020204" pitchFamily="34" charset="0"/>
              </a:rPr>
              <a:t> Andreas </a:t>
            </a:r>
            <a:r>
              <a:rPr lang="en-GB" sz="1600" dirty="0" err="1">
                <a:latin typeface="Arial" panose="020B0604020202020204" pitchFamily="34" charset="0"/>
                <a:cs typeface="Arial" panose="020B0604020202020204" pitchFamily="34" charset="0"/>
              </a:rPr>
              <a:t>Mauthe</a:t>
            </a:r>
            <a:endParaRPr lang="en-GB" sz="1600" dirty="0">
              <a:latin typeface="Arial" panose="020B0604020202020204" pitchFamily="34" charset="0"/>
              <a:cs typeface="Arial" panose="020B0604020202020204" pitchFamily="34" charset="0"/>
            </a:endParaRPr>
          </a:p>
          <a:p>
            <a:pPr algn="l"/>
            <a:r>
              <a:rPr lang="en-GB" sz="1600" b="1" dirty="0">
                <a:latin typeface="Arial" panose="020B0604020202020204" pitchFamily="34" charset="0"/>
                <a:cs typeface="Arial" panose="020B0604020202020204" pitchFamily="34" charset="0"/>
              </a:rPr>
              <a:t>Second Supervisor</a:t>
            </a:r>
            <a:r>
              <a:rPr lang="en-GB" sz="1600" dirty="0">
                <a:latin typeface="Arial" panose="020B0604020202020204" pitchFamily="34" charset="0"/>
                <a:cs typeface="Arial" panose="020B0604020202020204" pitchFamily="34" charset="0"/>
              </a:rPr>
              <a:t>:      Mr. Alexander Rosenbaum</a:t>
            </a:r>
            <a:br>
              <a:rPr lang="en-GB" sz="1600" dirty="0">
                <a:latin typeface="Arial" panose="020B0604020202020204" pitchFamily="34" charset="0"/>
                <a:cs typeface="Arial" panose="020B0604020202020204" pitchFamily="34" charset="0"/>
              </a:rPr>
            </a:br>
            <a:endParaRPr lang="en-GB" sz="1600" dirty="0">
              <a:latin typeface="Arial" panose="020B0604020202020204" pitchFamily="34" charset="0"/>
              <a:cs typeface="Arial" panose="020B0604020202020204" pitchFamily="34" charset="0"/>
            </a:endParaRPr>
          </a:p>
          <a:p>
            <a:pPr algn="l"/>
            <a:endParaRPr lang="en-IN" sz="1600" dirty="0">
              <a:latin typeface="Arial" panose="020B0604020202020204" pitchFamily="34" charset="0"/>
              <a:cs typeface="Arial" panose="020B0604020202020204" pitchFamily="34" charset="0"/>
            </a:endParaRPr>
          </a:p>
        </p:txBody>
      </p:sp>
      <p:sp>
        <p:nvSpPr>
          <p:cNvPr id="8" name="Date Placeholder 7">
            <a:extLst>
              <a:ext uri="{FF2B5EF4-FFF2-40B4-BE49-F238E27FC236}">
                <a16:creationId xmlns:a16="http://schemas.microsoft.com/office/drawing/2014/main" id="{E285485B-9925-E946-B44C-0D5C0B422A01}"/>
              </a:ext>
            </a:extLst>
          </p:cNvPr>
          <p:cNvSpPr>
            <a:spLocks noGrp="1"/>
          </p:cNvSpPr>
          <p:nvPr>
            <p:ph type="dt" sz="half" idx="10"/>
          </p:nvPr>
        </p:nvSpPr>
        <p:spPr>
          <a:xfrm>
            <a:off x="8543517" y="6155709"/>
            <a:ext cx="2753746" cy="323968"/>
          </a:xfrm>
        </p:spPr>
        <p:txBody>
          <a:bodyPr/>
          <a:lstStyle/>
          <a:p>
            <a:fld id="{99B2E287-26DB-EF46-BC11-86EA3CCC1AD8}" type="datetime1">
              <a:rPr lang="en-IN" smtClean="0">
                <a:latin typeface="Arial" panose="020B0604020202020204" pitchFamily="34" charset="0"/>
                <a:cs typeface="Arial" panose="020B0604020202020204" pitchFamily="34" charset="0"/>
              </a:rPr>
              <a:t>19/03/22</a:t>
            </a:fld>
            <a:endParaRPr lang="en-US">
              <a:latin typeface="Arial" panose="020B0604020202020204" pitchFamily="34" charset="0"/>
              <a:cs typeface="Arial" panose="020B0604020202020204" pitchFamily="34" charset="0"/>
            </a:endParaRPr>
          </a:p>
        </p:txBody>
      </p:sp>
      <p:sp>
        <p:nvSpPr>
          <p:cNvPr id="10" name="Slide Number Placeholder 9">
            <a:extLst>
              <a:ext uri="{FF2B5EF4-FFF2-40B4-BE49-F238E27FC236}">
                <a16:creationId xmlns:a16="http://schemas.microsoft.com/office/drawing/2014/main" id="{EB6712DC-F48E-4247-90B1-8896073CE0A2}"/>
              </a:ext>
            </a:extLst>
          </p:cNvPr>
          <p:cNvSpPr>
            <a:spLocks noGrp="1"/>
          </p:cNvSpPr>
          <p:nvPr>
            <p:ph type="sldNum" sz="quarter" idx="12"/>
          </p:nvPr>
        </p:nvSpPr>
        <p:spPr>
          <a:xfrm>
            <a:off x="11637463" y="6155709"/>
            <a:ext cx="365760" cy="365760"/>
          </a:xfrm>
        </p:spPr>
        <p:txBody>
          <a:bodyPr/>
          <a:lstStyle/>
          <a:p>
            <a:fld id="{D4385911-A369-254E-86F9-364F5AB611C7}" type="slidenum">
              <a:rPr lang="en-US" smtClean="0">
                <a:latin typeface="Arial" panose="020B0604020202020204" pitchFamily="34" charset="0"/>
                <a:cs typeface="Arial" panose="020B0604020202020204" pitchFamily="34" charset="0"/>
              </a:rPr>
              <a:t>1</a:t>
            </a:fld>
            <a:endParaRPr lang="en-US">
              <a:latin typeface="Arial" panose="020B0604020202020204" pitchFamily="34" charset="0"/>
              <a:cs typeface="Arial" panose="020B0604020202020204" pitchFamily="34" charset="0"/>
            </a:endParaRPr>
          </a:p>
        </p:txBody>
      </p:sp>
      <p:sp>
        <p:nvSpPr>
          <p:cNvPr id="7" name="Subtitle 2">
            <a:extLst>
              <a:ext uri="{FF2B5EF4-FFF2-40B4-BE49-F238E27FC236}">
                <a16:creationId xmlns:a16="http://schemas.microsoft.com/office/drawing/2014/main" id="{3C92079F-536D-8F44-A7F1-C5E4CBCD9E24}"/>
              </a:ext>
            </a:extLst>
          </p:cNvPr>
          <p:cNvSpPr txBox="1">
            <a:spLocks/>
          </p:cNvSpPr>
          <p:nvPr/>
        </p:nvSpPr>
        <p:spPr>
          <a:xfrm>
            <a:off x="8401598" y="5281324"/>
            <a:ext cx="3790402" cy="744336"/>
          </a:xfrm>
          <a:prstGeom prst="rect">
            <a:avLst/>
          </a:prstGeom>
          <a:noFill/>
        </p:spPr>
        <p:txBody>
          <a:bodyPr vert="horz" lIns="91440" tIns="45720" rIns="91440" bIns="45720" rtlCol="0" anchor="t">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en-IN" sz="1600" b="1" dirty="0">
                <a:latin typeface="Arial" panose="020B0604020202020204" pitchFamily="34" charset="0"/>
                <a:cs typeface="Arial" panose="020B0604020202020204" pitchFamily="34" charset="0"/>
              </a:rPr>
              <a:t>Presented By: </a:t>
            </a:r>
            <a:r>
              <a:rPr lang="en-IN" sz="1600" dirty="0">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a:p>
            <a:pPr algn="l"/>
            <a:r>
              <a:rPr lang="en-IN" sz="1600" dirty="0">
                <a:latin typeface="Arial" panose="020B0604020202020204" pitchFamily="34" charset="0"/>
                <a:cs typeface="Arial" panose="020B0604020202020204" pitchFamily="34" charset="0"/>
              </a:rPr>
              <a:t>Bhupender Kumar Saini </a:t>
            </a:r>
            <a:endParaRPr lang="en-DE" sz="1600" dirty="0">
              <a:latin typeface="Arial" panose="020B0604020202020204" pitchFamily="34" charset="0"/>
              <a:cs typeface="Arial" panose="020B0604020202020204" pitchFamily="34" charset="0"/>
            </a:endParaRPr>
          </a:p>
          <a:p>
            <a:pPr algn="l"/>
            <a:endParaRPr lang="en-IN" sz="1600" dirty="0">
              <a:latin typeface="Arial" panose="020B0604020202020204" pitchFamily="34" charset="0"/>
              <a:cs typeface="Arial" panose="020B0604020202020204" pitchFamily="34" charset="0"/>
            </a:endParaRPr>
          </a:p>
          <a:p>
            <a:pPr algn="l"/>
            <a:endParaRPr lang="en-IN" sz="1600" dirty="0">
              <a:latin typeface="Arial" panose="020B0604020202020204" pitchFamily="34" charset="0"/>
              <a:cs typeface="Arial" panose="020B0604020202020204" pitchFamily="34" charset="0"/>
            </a:endParaRPr>
          </a:p>
          <a:p>
            <a:pPr marL="342900" indent="-342900" algn="l">
              <a:buChar char="•"/>
            </a:pPr>
            <a:endParaRPr lang="en-IN" sz="1600" dirty="0">
              <a:latin typeface="Arial" panose="020B0604020202020204" pitchFamily="34" charset="0"/>
              <a:cs typeface="Arial" panose="020B0604020202020204" pitchFamily="34" charset="0"/>
            </a:endParaRPr>
          </a:p>
          <a:p>
            <a:pPr algn="l"/>
            <a:br>
              <a:rPr lang="en-IN"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770FA5B-5BD9-496F-9188-5ECDCEE01199}"/>
              </a:ext>
            </a:extLst>
          </p:cNvPr>
          <p:cNvSpPr txBox="1"/>
          <p:nvPr/>
        </p:nvSpPr>
        <p:spPr>
          <a:xfrm>
            <a:off x="3320394" y="3101538"/>
            <a:ext cx="58636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dirty="0">
                <a:solidFill>
                  <a:srgbClr val="4C4C4C"/>
                </a:solidFill>
                <a:latin typeface="Arial" panose="020B0604020202020204" pitchFamily="34" charset="0"/>
                <a:cs typeface="Arial" panose="020B0604020202020204" pitchFamily="34" charset="0"/>
              </a:rPr>
              <a:t>Institute for Business and Management Informatics</a:t>
            </a:r>
          </a:p>
          <a:p>
            <a:pPr algn="ctr"/>
            <a:r>
              <a:rPr lang="en-US" sz="1600" dirty="0">
                <a:solidFill>
                  <a:srgbClr val="4C4C4C"/>
                </a:solidFill>
                <a:latin typeface="Arial" panose="020B0604020202020204" pitchFamily="34" charset="0"/>
                <a:cs typeface="Arial" panose="020B0604020202020204" pitchFamily="34" charset="0"/>
              </a:rPr>
              <a:t>University of Koblenz-Landau</a:t>
            </a:r>
          </a:p>
        </p:txBody>
      </p:sp>
      <p:sp>
        <p:nvSpPr>
          <p:cNvPr id="4" name="TextBox 3">
            <a:extLst>
              <a:ext uri="{FF2B5EF4-FFF2-40B4-BE49-F238E27FC236}">
                <a16:creationId xmlns:a16="http://schemas.microsoft.com/office/drawing/2014/main" id="{0B8EA1BA-E4D6-B74F-B1BE-ECFE55E95EE5}"/>
              </a:ext>
            </a:extLst>
          </p:cNvPr>
          <p:cNvSpPr txBox="1"/>
          <p:nvPr/>
        </p:nvSpPr>
        <p:spPr>
          <a:xfrm>
            <a:off x="4928102" y="4010829"/>
            <a:ext cx="2180405" cy="338554"/>
          </a:xfrm>
          <a:prstGeom prst="rect">
            <a:avLst/>
          </a:prstGeom>
        </p:spPr>
        <p:txBody>
          <a:bodyPr wrap="none" rtlCol="0">
            <a:spAutoFit/>
          </a:bodyPr>
          <a:lstStyle/>
          <a:p>
            <a:pPr algn="ctr"/>
            <a:r>
              <a:rPr lang="en-DE" sz="1600" dirty="0">
                <a:solidFill>
                  <a:srgbClr val="4C4C4C"/>
                </a:solidFill>
                <a:latin typeface="Arial" panose="020B0604020202020204" pitchFamily="34" charset="0"/>
                <a:cs typeface="Arial" panose="020B0604020202020204" pitchFamily="34" charset="0"/>
              </a:rPr>
              <a:t>Koblenz,  March 2022</a:t>
            </a:r>
          </a:p>
        </p:txBody>
      </p:sp>
      <p:sp>
        <p:nvSpPr>
          <p:cNvPr id="5" name="TextBox 4">
            <a:extLst>
              <a:ext uri="{FF2B5EF4-FFF2-40B4-BE49-F238E27FC236}">
                <a16:creationId xmlns:a16="http://schemas.microsoft.com/office/drawing/2014/main" id="{EBC8A408-BCC0-8E43-8601-C4C4D83D10EC}"/>
              </a:ext>
            </a:extLst>
          </p:cNvPr>
          <p:cNvSpPr txBox="1"/>
          <p:nvPr/>
        </p:nvSpPr>
        <p:spPr>
          <a:xfrm>
            <a:off x="3953426" y="900802"/>
            <a:ext cx="428514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a:solidFill>
                  <a:srgbClr val="4C4C4C"/>
                </a:solidFill>
                <a:latin typeface="Arial" panose="020B0604020202020204" pitchFamily="34" charset="0"/>
                <a:cs typeface="Arial" panose="020B0604020202020204" pitchFamily="34" charset="0"/>
              </a:defRPr>
            </a:lvl1pPr>
          </a:lstStyle>
          <a:p>
            <a:r>
              <a:rPr lang="en-DE" sz="2000" dirty="0">
                <a:solidFill>
                  <a:schemeClr val="tx1"/>
                </a:solidFill>
              </a:rPr>
              <a:t>Master Thesis Presentation</a:t>
            </a:r>
          </a:p>
          <a:p>
            <a:r>
              <a:rPr lang="en-DE" sz="2000" dirty="0">
                <a:solidFill>
                  <a:schemeClr val="tx1"/>
                </a:solidFill>
              </a:rPr>
              <a:t>On </a:t>
            </a:r>
          </a:p>
        </p:txBody>
      </p:sp>
    </p:spTree>
    <p:extLst>
      <p:ext uri="{BB962C8B-B14F-4D97-AF65-F5344CB8AC3E}">
        <p14:creationId xmlns:p14="http://schemas.microsoft.com/office/powerpoint/2010/main" val="3131654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graphical user interface&#10;&#10;Description automatically generated">
            <a:extLst>
              <a:ext uri="{FF2B5EF4-FFF2-40B4-BE49-F238E27FC236}">
                <a16:creationId xmlns:a16="http://schemas.microsoft.com/office/drawing/2014/main" id="{29DB8F4E-6B71-884F-A6AD-A56D47515153}"/>
              </a:ext>
            </a:extLst>
          </p:cNvPr>
          <p:cNvPicPr>
            <a:picLocks noGrp="1" noChangeAspect="1"/>
          </p:cNvPicPr>
          <p:nvPr>
            <p:ph idx="1"/>
          </p:nvPr>
        </p:nvPicPr>
        <p:blipFill>
          <a:blip r:embed="rId2"/>
          <a:stretch>
            <a:fillRect/>
          </a:stretch>
        </p:blipFill>
        <p:spPr>
          <a:xfrm>
            <a:off x="283773" y="723261"/>
            <a:ext cx="11624454" cy="5586850"/>
          </a:xfrm>
          <a:solidFill>
            <a:schemeClr val="bg1"/>
          </a:solidFill>
          <a:ln>
            <a:solidFill>
              <a:schemeClr val="tx1">
                <a:lumMod val="75000"/>
                <a:lumOff val="25000"/>
              </a:schemeClr>
            </a:solidFill>
          </a:ln>
        </p:spPr>
      </p:pic>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22/03/22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10</a:t>
            </a:fld>
            <a:endParaRPr lang="en-US"/>
          </a:p>
        </p:txBody>
      </p:sp>
      <p:pic>
        <p:nvPicPr>
          <p:cNvPr id="13" name="Picture 12">
            <a:extLst>
              <a:ext uri="{FF2B5EF4-FFF2-40B4-BE49-F238E27FC236}">
                <a16:creationId xmlns:a16="http://schemas.microsoft.com/office/drawing/2014/main" id="{9403C06E-888B-0A4D-99E1-5AE1BCCDC2F8}"/>
              </a:ext>
            </a:extLst>
          </p:cNvPr>
          <p:cNvPicPr>
            <a:picLocks noChangeAspect="1"/>
          </p:cNvPicPr>
          <p:nvPr/>
        </p:nvPicPr>
        <p:blipFill>
          <a:blip r:embed="rId3"/>
          <a:stretch>
            <a:fillRect/>
          </a:stretch>
        </p:blipFill>
        <p:spPr>
          <a:xfrm>
            <a:off x="7617106" y="1523013"/>
            <a:ext cx="2722964" cy="399931"/>
          </a:xfrm>
          <a:prstGeom prst="rect">
            <a:avLst/>
          </a:prstGeom>
        </p:spPr>
      </p:pic>
      <p:pic>
        <p:nvPicPr>
          <p:cNvPr id="14" name="Picture 13">
            <a:extLst>
              <a:ext uri="{FF2B5EF4-FFF2-40B4-BE49-F238E27FC236}">
                <a16:creationId xmlns:a16="http://schemas.microsoft.com/office/drawing/2014/main" id="{61BFE9B8-99A9-6445-927A-339C5329712B}"/>
              </a:ext>
            </a:extLst>
          </p:cNvPr>
          <p:cNvPicPr>
            <a:picLocks noChangeAspect="1"/>
          </p:cNvPicPr>
          <p:nvPr/>
        </p:nvPicPr>
        <p:blipFill>
          <a:blip r:embed="rId4"/>
          <a:stretch>
            <a:fillRect/>
          </a:stretch>
        </p:blipFill>
        <p:spPr>
          <a:xfrm>
            <a:off x="8264090" y="4303216"/>
            <a:ext cx="2475974" cy="427015"/>
          </a:xfrm>
          <a:prstGeom prst="rect">
            <a:avLst/>
          </a:prstGeom>
        </p:spPr>
      </p:pic>
      <p:pic>
        <p:nvPicPr>
          <p:cNvPr id="15" name="Picture 14">
            <a:extLst>
              <a:ext uri="{FF2B5EF4-FFF2-40B4-BE49-F238E27FC236}">
                <a16:creationId xmlns:a16="http://schemas.microsoft.com/office/drawing/2014/main" id="{A671E1B4-CD81-3646-BA96-E35C6C964994}"/>
              </a:ext>
            </a:extLst>
          </p:cNvPr>
          <p:cNvPicPr>
            <a:picLocks noChangeAspect="1"/>
          </p:cNvPicPr>
          <p:nvPr/>
        </p:nvPicPr>
        <p:blipFill>
          <a:blip r:embed="rId5"/>
          <a:stretch>
            <a:fillRect/>
          </a:stretch>
        </p:blipFill>
        <p:spPr>
          <a:xfrm>
            <a:off x="9914980" y="3402419"/>
            <a:ext cx="1768315" cy="379381"/>
          </a:xfrm>
          <a:prstGeom prst="rect">
            <a:avLst/>
          </a:prstGeom>
          <a:solidFill>
            <a:schemeClr val="bg1"/>
          </a:solidFill>
        </p:spPr>
      </p:pic>
      <p:pic>
        <p:nvPicPr>
          <p:cNvPr id="16" name="Picture 15">
            <a:extLst>
              <a:ext uri="{FF2B5EF4-FFF2-40B4-BE49-F238E27FC236}">
                <a16:creationId xmlns:a16="http://schemas.microsoft.com/office/drawing/2014/main" id="{0396AC04-4086-F544-99A7-E7B8ED4C3343}"/>
              </a:ext>
            </a:extLst>
          </p:cNvPr>
          <p:cNvPicPr>
            <a:picLocks noChangeAspect="1"/>
          </p:cNvPicPr>
          <p:nvPr/>
        </p:nvPicPr>
        <p:blipFill>
          <a:blip r:embed="rId6"/>
          <a:stretch>
            <a:fillRect/>
          </a:stretch>
        </p:blipFill>
        <p:spPr>
          <a:xfrm>
            <a:off x="6424701" y="5649192"/>
            <a:ext cx="1609453" cy="427015"/>
          </a:xfrm>
          <a:prstGeom prst="rect">
            <a:avLst/>
          </a:prstGeom>
        </p:spPr>
      </p:pic>
      <p:sp>
        <p:nvSpPr>
          <p:cNvPr id="22" name="TextBox 21">
            <a:extLst>
              <a:ext uri="{FF2B5EF4-FFF2-40B4-BE49-F238E27FC236}">
                <a16:creationId xmlns:a16="http://schemas.microsoft.com/office/drawing/2014/main" id="{27A958B5-F666-0C40-8F20-5ED54B79CD5F}"/>
              </a:ext>
            </a:extLst>
          </p:cNvPr>
          <p:cNvSpPr txBox="1"/>
          <p:nvPr/>
        </p:nvSpPr>
        <p:spPr>
          <a:xfrm>
            <a:off x="1882221" y="320080"/>
            <a:ext cx="5498621" cy="338554"/>
          </a:xfrm>
          <a:prstGeom prst="rect">
            <a:avLst/>
          </a:prstGeom>
          <a:solidFill>
            <a:schemeClr val="bg1"/>
          </a:solidFill>
          <a:ln>
            <a:solidFill>
              <a:schemeClr val="tx1">
                <a:lumMod val="75000"/>
                <a:lumOff val="25000"/>
              </a:schemeClr>
            </a:solidFill>
          </a:ln>
        </p:spPr>
        <p:txBody>
          <a:bodyPr wrap="none" rtlCol="0">
            <a:spAutoFit/>
          </a:bodyPr>
          <a:lstStyle>
            <a:defPPr>
              <a:defRPr lang="en-US"/>
            </a:defPPr>
            <a:lvl1pPr>
              <a:defRPr sz="1600"/>
            </a:lvl1pPr>
          </a:lstStyle>
          <a:p>
            <a:r>
              <a:rPr lang="en-DE" b="1" dirty="0">
                <a:latin typeface="Arial" panose="020B0604020202020204" pitchFamily="34" charset="0"/>
                <a:cs typeface="Arial" panose="020B0604020202020204" pitchFamily="34" charset="0"/>
              </a:rPr>
              <a:t>Proposed mean teacher fine-tuning of language model</a:t>
            </a:r>
          </a:p>
        </p:txBody>
      </p:sp>
    </p:spTree>
    <p:extLst>
      <p:ext uri="{BB962C8B-B14F-4D97-AF65-F5344CB8AC3E}">
        <p14:creationId xmlns:p14="http://schemas.microsoft.com/office/powerpoint/2010/main" val="168393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207670" y="794237"/>
            <a:ext cx="4777741" cy="399931"/>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algorithm</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19/03/22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11</a:t>
            </a:fld>
            <a:endParaRPr lang="en-US"/>
          </a:p>
        </p:txBody>
      </p:sp>
      <p:pic>
        <p:nvPicPr>
          <p:cNvPr id="9" name="Picture 8">
            <a:extLst>
              <a:ext uri="{FF2B5EF4-FFF2-40B4-BE49-F238E27FC236}">
                <a16:creationId xmlns:a16="http://schemas.microsoft.com/office/drawing/2014/main" id="{B326B324-0015-D443-86DB-F77EFCDCD1B0}"/>
              </a:ext>
            </a:extLst>
          </p:cNvPr>
          <p:cNvPicPr>
            <a:picLocks noChangeAspect="1"/>
          </p:cNvPicPr>
          <p:nvPr/>
        </p:nvPicPr>
        <p:blipFill>
          <a:blip r:embed="rId3"/>
          <a:stretch>
            <a:fillRect/>
          </a:stretch>
        </p:blipFill>
        <p:spPr>
          <a:xfrm>
            <a:off x="2278824" y="1594896"/>
            <a:ext cx="7798373" cy="4392707"/>
          </a:xfrm>
          <a:prstGeom prst="rect">
            <a:avLst/>
          </a:prstGeom>
          <a:ln>
            <a:solidFill>
              <a:schemeClr val="tx1">
                <a:lumMod val="75000"/>
                <a:lumOff val="25000"/>
              </a:schemeClr>
            </a:solidFill>
          </a:ln>
        </p:spPr>
      </p:pic>
    </p:spTree>
    <p:extLst>
      <p:ext uri="{BB962C8B-B14F-4D97-AF65-F5344CB8AC3E}">
        <p14:creationId xmlns:p14="http://schemas.microsoft.com/office/powerpoint/2010/main" val="2028202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787E-EDA0-D944-84AC-523902CA2459}"/>
              </a:ext>
            </a:extLst>
          </p:cNvPr>
          <p:cNvSpPr>
            <a:spLocks noGrp="1"/>
          </p:cNvSpPr>
          <p:nvPr>
            <p:ph type="title"/>
          </p:nvPr>
        </p:nvSpPr>
        <p:spPr>
          <a:xfrm>
            <a:off x="249626" y="778298"/>
            <a:ext cx="7650365" cy="400744"/>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Attack Recipes Used for Evaluation</a:t>
            </a:r>
          </a:p>
        </p:txBody>
      </p:sp>
      <p:sp>
        <p:nvSpPr>
          <p:cNvPr id="3" name="Content Placeholder 2">
            <a:extLst>
              <a:ext uri="{FF2B5EF4-FFF2-40B4-BE49-F238E27FC236}">
                <a16:creationId xmlns:a16="http://schemas.microsoft.com/office/drawing/2014/main" id="{7F408689-3971-D842-8624-390D897978A6}"/>
              </a:ext>
            </a:extLst>
          </p:cNvPr>
          <p:cNvSpPr>
            <a:spLocks noGrp="1"/>
          </p:cNvSpPr>
          <p:nvPr>
            <p:ph idx="1"/>
          </p:nvPr>
        </p:nvSpPr>
        <p:spPr>
          <a:xfrm>
            <a:off x="190978" y="1562138"/>
            <a:ext cx="2775357" cy="3568943"/>
          </a:xfrm>
          <a:noFill/>
          <a:ln>
            <a:noFill/>
          </a:ln>
        </p:spPr>
        <p:txBody>
          <a:bodyPr vert="horz" lIns="91440" tIns="45720" rIns="91440" bIns="45720" rtlCol="0">
            <a:noAutofit/>
          </a:bodyPr>
          <a:lstStyle/>
          <a:p>
            <a:pPr marL="285750" indent="-285750">
              <a:buChar char="q"/>
            </a:pPr>
            <a:r>
              <a:rPr lang="en-GB" sz="1600" b="1" dirty="0"/>
              <a:t>TextFoolerJin2019 </a:t>
            </a:r>
            <a:r>
              <a:rPr lang="en-GB" sz="1600" dirty="0"/>
              <a:t>[1].</a:t>
            </a:r>
          </a:p>
          <a:p>
            <a:pPr marL="285750" indent="-285750">
              <a:buChar char="q"/>
            </a:pPr>
            <a:r>
              <a:rPr lang="en-GB" sz="1600" b="1" dirty="0"/>
              <a:t>TextBugger  </a:t>
            </a:r>
            <a:r>
              <a:rPr lang="en-GB" sz="1600" dirty="0"/>
              <a:t>[2].</a:t>
            </a:r>
          </a:p>
          <a:p>
            <a:pPr marL="285750" indent="-285750">
              <a:buChar char="q"/>
            </a:pPr>
            <a:r>
              <a:rPr lang="en-GB" sz="1600" b="1" dirty="0"/>
              <a:t>PWWSRen 2019 </a:t>
            </a:r>
            <a:r>
              <a:rPr lang="en-GB" sz="1600" dirty="0"/>
              <a:t>[3]. </a:t>
            </a:r>
          </a:p>
          <a:p>
            <a:pPr marL="285750" indent="-285750">
              <a:buChar char="q"/>
            </a:pPr>
            <a:r>
              <a:rPr lang="en-GB" sz="1600" b="1" dirty="0"/>
              <a:t>BAEGarg2019 </a:t>
            </a:r>
            <a:r>
              <a:rPr lang="en-GB" sz="1600" dirty="0"/>
              <a:t>[4].</a:t>
            </a:r>
          </a:p>
        </p:txBody>
      </p:sp>
      <p:sp>
        <p:nvSpPr>
          <p:cNvPr id="4" name="Date Placeholder 3">
            <a:extLst>
              <a:ext uri="{FF2B5EF4-FFF2-40B4-BE49-F238E27FC236}">
                <a16:creationId xmlns:a16="http://schemas.microsoft.com/office/drawing/2014/main" id="{BDBF8510-9F05-4846-AC1F-54507F9552B6}"/>
              </a:ext>
            </a:extLst>
          </p:cNvPr>
          <p:cNvSpPr>
            <a:spLocks noGrp="1"/>
          </p:cNvSpPr>
          <p:nvPr>
            <p:ph type="dt" sz="half" idx="10"/>
          </p:nvPr>
        </p:nvSpPr>
        <p:spPr/>
        <p:txBody>
          <a:bodyPr/>
          <a:lstStyle/>
          <a:p>
            <a:fld id="{2B2CCB73-6AD0-6C4B-BD27-54E5EFBD5744}" type="datetime1">
              <a:rPr lang="en-IN" smtClean="0"/>
              <a:t>20/03/22</a:t>
            </a:fld>
            <a:endParaRPr lang="en-US"/>
          </a:p>
        </p:txBody>
      </p:sp>
      <p:sp>
        <p:nvSpPr>
          <p:cNvPr id="5" name="Slide Number Placeholder 4">
            <a:extLst>
              <a:ext uri="{FF2B5EF4-FFF2-40B4-BE49-F238E27FC236}">
                <a16:creationId xmlns:a16="http://schemas.microsoft.com/office/drawing/2014/main" id="{97769581-B183-4147-A307-368E807E650C}"/>
              </a:ext>
            </a:extLst>
          </p:cNvPr>
          <p:cNvSpPr>
            <a:spLocks noGrp="1"/>
          </p:cNvSpPr>
          <p:nvPr>
            <p:ph type="sldNum" sz="quarter" idx="12"/>
          </p:nvPr>
        </p:nvSpPr>
        <p:spPr/>
        <p:txBody>
          <a:bodyPr/>
          <a:lstStyle/>
          <a:p>
            <a:fld id="{D4385911-A369-254E-86F9-364F5AB611C7}" type="slidenum">
              <a:rPr lang="en-US" smtClean="0"/>
              <a:t>12</a:t>
            </a:fld>
            <a:endParaRPr lang="en-US"/>
          </a:p>
        </p:txBody>
      </p:sp>
      <p:sp>
        <p:nvSpPr>
          <p:cNvPr id="7" name="Process 6">
            <a:extLst>
              <a:ext uri="{FF2B5EF4-FFF2-40B4-BE49-F238E27FC236}">
                <a16:creationId xmlns:a16="http://schemas.microsoft.com/office/drawing/2014/main" id="{E792C775-6200-0F42-B52D-43D0D4335339}"/>
              </a:ext>
            </a:extLst>
          </p:cNvPr>
          <p:cNvSpPr/>
          <p:nvPr/>
        </p:nvSpPr>
        <p:spPr>
          <a:xfrm>
            <a:off x="9022197" y="4744193"/>
            <a:ext cx="2834005" cy="338554"/>
          </a:xfrm>
          <a:prstGeom prst="flowChartProcess">
            <a:avLst/>
          </a:prstGeom>
          <a:solidFill>
            <a:schemeClr val="accent1">
              <a:lumMod val="20000"/>
              <a:lumOff val="80000"/>
            </a:schemeClr>
          </a:solidFill>
          <a:ln>
            <a:solidFill>
              <a:schemeClr val="dk1">
                <a:shade val="50000"/>
              </a:schemeClr>
            </a:solidFill>
          </a:ln>
        </p:spPr>
        <p:txBody>
          <a:bodyPr wrap="square" rtlCol="0">
            <a:spAutoFit/>
          </a:bodyPr>
          <a:lstStyle/>
          <a:p>
            <a:r>
              <a:rPr lang="en-DE" sz="1600" b="1" dirty="0">
                <a:solidFill>
                  <a:schemeClr val="tx1"/>
                </a:solidFill>
                <a:latin typeface="Arial" panose="020B0604020202020204" pitchFamily="34" charset="0"/>
                <a:cs typeface="Arial" panose="020B0604020202020204" pitchFamily="34" charset="0"/>
              </a:rPr>
              <a:t>Textattack</a:t>
            </a:r>
            <a:r>
              <a:rPr lang="en-DE" sz="1600" dirty="0">
                <a:solidFill>
                  <a:schemeClr val="tx1"/>
                </a:solidFill>
                <a:latin typeface="Arial" panose="020B0604020202020204" pitchFamily="34" charset="0"/>
                <a:cs typeface="Arial" panose="020B0604020202020204" pitchFamily="34" charset="0"/>
              </a:rPr>
              <a:t> [5] python library </a:t>
            </a:r>
          </a:p>
        </p:txBody>
      </p:sp>
      <p:pic>
        <p:nvPicPr>
          <p:cNvPr id="8" name="Picture 7">
            <a:extLst>
              <a:ext uri="{FF2B5EF4-FFF2-40B4-BE49-F238E27FC236}">
                <a16:creationId xmlns:a16="http://schemas.microsoft.com/office/drawing/2014/main" id="{8A063637-C205-324D-BA5A-F3391D2CB5C2}"/>
              </a:ext>
            </a:extLst>
          </p:cNvPr>
          <p:cNvPicPr>
            <a:picLocks noChangeAspect="1"/>
          </p:cNvPicPr>
          <p:nvPr/>
        </p:nvPicPr>
        <p:blipFill>
          <a:blip r:embed="rId2"/>
          <a:stretch>
            <a:fillRect/>
          </a:stretch>
        </p:blipFill>
        <p:spPr>
          <a:xfrm>
            <a:off x="3024983" y="1375635"/>
            <a:ext cx="9014099" cy="2900691"/>
          </a:xfrm>
          <a:prstGeom prst="rect">
            <a:avLst/>
          </a:prstGeom>
          <a:ln>
            <a:solidFill>
              <a:schemeClr val="tx1">
                <a:lumMod val="75000"/>
                <a:lumOff val="25000"/>
              </a:schemeClr>
            </a:solidFill>
          </a:ln>
        </p:spPr>
      </p:pic>
      <p:sp>
        <p:nvSpPr>
          <p:cNvPr id="9" name="TextBox 8">
            <a:extLst>
              <a:ext uri="{FF2B5EF4-FFF2-40B4-BE49-F238E27FC236}">
                <a16:creationId xmlns:a16="http://schemas.microsoft.com/office/drawing/2014/main" id="{2A80DC87-E10A-F84C-A39A-5FA558AAA9F6}"/>
              </a:ext>
            </a:extLst>
          </p:cNvPr>
          <p:cNvSpPr txBox="1"/>
          <p:nvPr/>
        </p:nvSpPr>
        <p:spPr>
          <a:xfrm>
            <a:off x="238162" y="3144128"/>
            <a:ext cx="2658063" cy="1323439"/>
          </a:xfrm>
          <a:prstGeom prst="rect">
            <a:avLst/>
          </a:prstGeom>
          <a:solidFill>
            <a:schemeClr val="accent1">
              <a:lumMod val="20000"/>
              <a:lumOff val="80000"/>
            </a:schemeClr>
          </a:solidFill>
          <a:ln>
            <a:solidFill>
              <a:schemeClr val="dk1">
                <a:shade val="50000"/>
              </a:schemeClr>
            </a:solidFill>
          </a:ln>
        </p:spPr>
        <p:txBody>
          <a:bodyPr wrap="square" rtlCol="0">
            <a:spAutoFit/>
          </a:bodyPr>
          <a:lstStyle/>
          <a:p>
            <a:r>
              <a:rPr lang="en-DE" sz="1600" b="1" dirty="0">
                <a:latin typeface="Arial" panose="020B0604020202020204" pitchFamily="34" charset="0"/>
                <a:cs typeface="Arial" panose="020B0604020202020204" pitchFamily="34" charset="0"/>
              </a:rPr>
              <a:t>Common Strategy</a:t>
            </a:r>
          </a:p>
          <a:p>
            <a:pPr marL="342900" indent="-342900">
              <a:buFont typeface="+mj-lt"/>
              <a:buAutoNum type="arabicPeriod"/>
            </a:pPr>
            <a:r>
              <a:rPr lang="en-DE" sz="1600" dirty="0">
                <a:latin typeface="Arial" panose="020B0604020202020204" pitchFamily="34" charset="0"/>
                <a:cs typeface="Arial" panose="020B0604020202020204" pitchFamily="34" charset="0"/>
              </a:rPr>
              <a:t>Identifying important words.</a:t>
            </a:r>
          </a:p>
          <a:p>
            <a:pPr marL="342900" indent="-342900">
              <a:buFont typeface="+mj-lt"/>
              <a:buAutoNum type="arabicPeriod"/>
            </a:pPr>
            <a:r>
              <a:rPr lang="en-DE" sz="1600" dirty="0">
                <a:latin typeface="Arial" panose="020B0604020202020204" pitchFamily="34" charset="0"/>
                <a:cs typeface="Arial" panose="020B0604020202020204" pitchFamily="34" charset="0"/>
              </a:rPr>
              <a:t>Replacement strategies.</a:t>
            </a:r>
          </a:p>
        </p:txBody>
      </p:sp>
      <p:sp>
        <p:nvSpPr>
          <p:cNvPr id="10" name="TextBox 9">
            <a:extLst>
              <a:ext uri="{FF2B5EF4-FFF2-40B4-BE49-F238E27FC236}">
                <a16:creationId xmlns:a16="http://schemas.microsoft.com/office/drawing/2014/main" id="{17E9920A-613E-5946-B9DF-E7C74092178B}"/>
              </a:ext>
            </a:extLst>
          </p:cNvPr>
          <p:cNvSpPr txBox="1"/>
          <p:nvPr/>
        </p:nvSpPr>
        <p:spPr>
          <a:xfrm>
            <a:off x="5308227" y="4257300"/>
            <a:ext cx="4213013"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Perturbation examples of attack recipes in this experiment. </a:t>
            </a:r>
          </a:p>
        </p:txBody>
      </p:sp>
      <p:sp>
        <p:nvSpPr>
          <p:cNvPr id="11" name="Rectangle 10">
            <a:extLst>
              <a:ext uri="{FF2B5EF4-FFF2-40B4-BE49-F238E27FC236}">
                <a16:creationId xmlns:a16="http://schemas.microsoft.com/office/drawing/2014/main" id="{2F79CF47-D638-8B4B-A4A4-E2C3CD525B96}"/>
              </a:ext>
            </a:extLst>
          </p:cNvPr>
          <p:cNvSpPr/>
          <p:nvPr/>
        </p:nvSpPr>
        <p:spPr>
          <a:xfrm>
            <a:off x="97454" y="5175825"/>
            <a:ext cx="11941628" cy="1384995"/>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Di </a:t>
            </a:r>
            <a:r>
              <a:rPr lang="en-GB" sz="1200" dirty="0" err="1">
                <a:solidFill>
                  <a:schemeClr val="tx1">
                    <a:lumMod val="65000"/>
                    <a:lumOff val="35000"/>
                  </a:schemeClr>
                </a:solidFill>
                <a:latin typeface="Arial" panose="020B0604020202020204" pitchFamily="34" charset="0"/>
                <a:cs typeface="Arial" panose="020B0604020202020204" pitchFamily="34" charset="0"/>
              </a:rPr>
              <a:t>Jin</a:t>
            </a:r>
            <a:r>
              <a:rPr lang="en-GB" sz="1200" dirty="0">
                <a:solidFill>
                  <a:schemeClr val="tx1">
                    <a:lumMod val="65000"/>
                    <a:lumOff val="35000"/>
                  </a:schemeClr>
                </a:solidFill>
                <a:latin typeface="Arial" panose="020B0604020202020204" pitchFamily="34" charset="0"/>
                <a:cs typeface="Arial" panose="020B0604020202020204" pitchFamily="34" charset="0"/>
              </a:rPr>
              <a:t> et al. “Is BERT Really Robust? A Strong Baseline for Natural Language Attack on Text Classification and Entailment”. </a:t>
            </a:r>
          </a:p>
          <a:p>
            <a:pPr marL="228600" indent="-228600">
              <a:buFont typeface="+mj-lt"/>
              <a:buAutoNum type="arabicPeriod"/>
            </a:pPr>
            <a:r>
              <a:rPr lang="en-GB" sz="1200" dirty="0" err="1">
                <a:solidFill>
                  <a:schemeClr val="tx1">
                    <a:lumMod val="65000"/>
                    <a:lumOff val="35000"/>
                  </a:schemeClr>
                </a:solidFill>
                <a:latin typeface="Arial" panose="020B0604020202020204" pitchFamily="34" charset="0"/>
                <a:cs typeface="Arial" panose="020B0604020202020204" pitchFamily="34" charset="0"/>
              </a:rPr>
              <a:t>Jinfeng</a:t>
            </a:r>
            <a:r>
              <a:rPr lang="en-GB" sz="1200" dirty="0">
                <a:solidFill>
                  <a:schemeClr val="tx1">
                    <a:lumMod val="65000"/>
                    <a:lumOff val="35000"/>
                  </a:schemeClr>
                </a:solidFill>
                <a:latin typeface="Arial" panose="020B0604020202020204" pitchFamily="34" charset="0"/>
                <a:cs typeface="Arial" panose="020B0604020202020204" pitchFamily="34" charset="0"/>
              </a:rPr>
              <a:t> Li et al. “TextBugger: Generating Adversarial Text Against Real-world Applications”.</a:t>
            </a:r>
          </a:p>
          <a:p>
            <a:pPr marL="228600" indent="-228600">
              <a:buFont typeface="+mj-lt"/>
              <a:buAutoNum type="arabicPeriod"/>
            </a:pPr>
            <a:r>
              <a:rPr lang="en-GB" sz="1200" dirty="0" err="1">
                <a:solidFill>
                  <a:schemeClr val="tx1">
                    <a:lumMod val="65000"/>
                    <a:lumOff val="35000"/>
                  </a:schemeClr>
                </a:solidFill>
                <a:latin typeface="Arial" panose="020B0604020202020204" pitchFamily="34" charset="0"/>
                <a:cs typeface="Arial" panose="020B0604020202020204" pitchFamily="34" charset="0"/>
              </a:rPr>
              <a:t>Shuhuai</a:t>
            </a:r>
            <a:r>
              <a:rPr lang="en-GB" sz="1200" dirty="0">
                <a:solidFill>
                  <a:schemeClr val="tx1">
                    <a:lumMod val="65000"/>
                    <a:lumOff val="35000"/>
                  </a:schemeClr>
                </a:solidFill>
                <a:latin typeface="Arial" panose="020B0604020202020204" pitchFamily="34" charset="0"/>
                <a:cs typeface="Arial" panose="020B0604020202020204" pitchFamily="34" charset="0"/>
              </a:rPr>
              <a:t> Ren et al. “Generating Natural Language Adversarial Examples through Probability Weighted Word Saliency”.</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Siddhant Garg and Goutham Ramakrishnan. “BAE: BERT-based Adversarial Examples for Text Classification”. </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John X. Morris et al. “</a:t>
            </a:r>
            <a:r>
              <a:rPr lang="en-GB" sz="1200" dirty="0" err="1">
                <a:solidFill>
                  <a:schemeClr val="tx1">
                    <a:lumMod val="65000"/>
                    <a:lumOff val="35000"/>
                  </a:schemeClr>
                </a:solidFill>
                <a:latin typeface="Arial" panose="020B0604020202020204" pitchFamily="34" charset="0"/>
                <a:cs typeface="Arial" panose="020B0604020202020204" pitchFamily="34" charset="0"/>
              </a:rPr>
              <a:t>TextAttack</a:t>
            </a:r>
            <a:r>
              <a:rPr lang="en-GB" sz="1200" dirty="0">
                <a:solidFill>
                  <a:schemeClr val="tx1">
                    <a:lumMod val="65000"/>
                    <a:lumOff val="35000"/>
                  </a:schemeClr>
                </a:solidFill>
                <a:latin typeface="Arial" panose="020B0604020202020204" pitchFamily="34" charset="0"/>
                <a:cs typeface="Arial" panose="020B0604020202020204" pitchFamily="34" charset="0"/>
              </a:rPr>
              <a:t>: A Framework for Adversarial Attacks, Data Augmentation, and Adversarial Training in NLP”. </a:t>
            </a:r>
          </a:p>
          <a:p>
            <a:pPr marL="228600" indent="-228600">
              <a:buFont typeface="+mj-lt"/>
              <a:buAutoNum type="arabicPeriod"/>
            </a:pPr>
            <a:endParaRPr lang="en-GB" sz="1200" dirty="0">
              <a:solidFill>
                <a:schemeClr val="tx1">
                  <a:lumMod val="65000"/>
                  <a:lumOff val="35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19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D6A9-EF84-8341-B7E3-9E2BB3631A37}"/>
              </a:ext>
            </a:extLst>
          </p:cNvPr>
          <p:cNvSpPr>
            <a:spLocks noGrp="1"/>
          </p:cNvSpPr>
          <p:nvPr>
            <p:ph type="title"/>
          </p:nvPr>
        </p:nvSpPr>
        <p:spPr>
          <a:xfrm>
            <a:off x="2231136" y="2538311"/>
            <a:ext cx="7729728" cy="1188720"/>
          </a:xfrm>
        </p:spPr>
        <p:txBody>
          <a:bodyPr/>
          <a:lstStyle/>
          <a:p>
            <a:r>
              <a:rPr lang="en-DE" dirty="0"/>
              <a:t>Experiment details</a:t>
            </a:r>
          </a:p>
        </p:txBody>
      </p:sp>
      <p:sp>
        <p:nvSpPr>
          <p:cNvPr id="4" name="Date Placeholder 3">
            <a:extLst>
              <a:ext uri="{FF2B5EF4-FFF2-40B4-BE49-F238E27FC236}">
                <a16:creationId xmlns:a16="http://schemas.microsoft.com/office/drawing/2014/main" id="{C32220C3-3A46-AC40-AD0C-7A09B9F55364}"/>
              </a:ext>
            </a:extLst>
          </p:cNvPr>
          <p:cNvSpPr>
            <a:spLocks noGrp="1"/>
          </p:cNvSpPr>
          <p:nvPr>
            <p:ph type="dt" sz="half" idx="10"/>
          </p:nvPr>
        </p:nvSpPr>
        <p:spPr/>
        <p:txBody>
          <a:bodyPr/>
          <a:lstStyle/>
          <a:p>
            <a:fld id="{2B2CCB73-6AD0-6C4B-BD27-54E5EFBD5744}" type="datetime1">
              <a:rPr lang="en-IN" smtClean="0"/>
              <a:t>20/03/22</a:t>
            </a:fld>
            <a:endParaRPr lang="en-US" dirty="0"/>
          </a:p>
        </p:txBody>
      </p:sp>
      <p:sp>
        <p:nvSpPr>
          <p:cNvPr id="5" name="Slide Number Placeholder 4">
            <a:extLst>
              <a:ext uri="{FF2B5EF4-FFF2-40B4-BE49-F238E27FC236}">
                <a16:creationId xmlns:a16="http://schemas.microsoft.com/office/drawing/2014/main" id="{552B1CD1-A201-EC45-A73C-C6650A98E659}"/>
              </a:ext>
            </a:extLst>
          </p:cNvPr>
          <p:cNvSpPr>
            <a:spLocks noGrp="1"/>
          </p:cNvSpPr>
          <p:nvPr>
            <p:ph type="sldNum" sz="quarter" idx="12"/>
          </p:nvPr>
        </p:nvSpPr>
        <p:spPr/>
        <p:txBody>
          <a:bodyPr/>
          <a:lstStyle/>
          <a:p>
            <a:fld id="{D4385911-A369-254E-86F9-364F5AB611C7}" type="slidenum">
              <a:rPr lang="en-US" smtClean="0"/>
              <a:t>13</a:t>
            </a:fld>
            <a:endParaRPr lang="en-US"/>
          </a:p>
        </p:txBody>
      </p:sp>
    </p:spTree>
    <p:extLst>
      <p:ext uri="{BB962C8B-B14F-4D97-AF65-F5344CB8AC3E}">
        <p14:creationId xmlns:p14="http://schemas.microsoft.com/office/powerpoint/2010/main" val="3303885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6476-354A-6245-B2C9-87566B01CC5C}"/>
              </a:ext>
            </a:extLst>
          </p:cNvPr>
          <p:cNvSpPr>
            <a:spLocks noGrp="1"/>
          </p:cNvSpPr>
          <p:nvPr>
            <p:ph type="title"/>
          </p:nvPr>
        </p:nvSpPr>
        <p:spPr>
          <a:xfrm>
            <a:off x="551062" y="806991"/>
            <a:ext cx="6179347" cy="403506"/>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Dataset</a:t>
            </a:r>
          </a:p>
        </p:txBody>
      </p:sp>
      <p:sp>
        <p:nvSpPr>
          <p:cNvPr id="3" name="Content Placeholder 2">
            <a:extLst>
              <a:ext uri="{FF2B5EF4-FFF2-40B4-BE49-F238E27FC236}">
                <a16:creationId xmlns:a16="http://schemas.microsoft.com/office/drawing/2014/main" id="{1F8D0B47-6450-5B4A-AFAD-F72B0122BAF6}"/>
              </a:ext>
            </a:extLst>
          </p:cNvPr>
          <p:cNvSpPr>
            <a:spLocks noGrp="1"/>
          </p:cNvSpPr>
          <p:nvPr>
            <p:ph idx="1"/>
          </p:nvPr>
        </p:nvSpPr>
        <p:spPr>
          <a:xfrm>
            <a:off x="3581396" y="3104252"/>
            <a:ext cx="3936092" cy="430887"/>
          </a:xfrm>
        </p:spPr>
        <p:txBody>
          <a:bodyPr>
            <a:normAutofit/>
          </a:bodyPr>
          <a:lstStyle/>
          <a:p>
            <a:pPr marL="0" indent="0">
              <a:buNone/>
            </a:pPr>
            <a:r>
              <a:rPr lang="en-DE" sz="1400" dirty="0"/>
              <a:t>Dataset de</a:t>
            </a:r>
            <a:r>
              <a:rPr lang="en-GB" sz="1400" dirty="0"/>
              <a:t>ta</a:t>
            </a:r>
            <a:r>
              <a:rPr lang="en-DE" sz="1400" dirty="0"/>
              <a:t>ils for the experiment.</a:t>
            </a:r>
          </a:p>
        </p:txBody>
      </p:sp>
      <p:sp>
        <p:nvSpPr>
          <p:cNvPr id="4" name="Date Placeholder 3">
            <a:extLst>
              <a:ext uri="{FF2B5EF4-FFF2-40B4-BE49-F238E27FC236}">
                <a16:creationId xmlns:a16="http://schemas.microsoft.com/office/drawing/2014/main" id="{B1D0685B-ECD5-3140-B863-EC471066091A}"/>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9C47E83C-677F-D448-97F8-51C3BFA16D73}"/>
              </a:ext>
            </a:extLst>
          </p:cNvPr>
          <p:cNvSpPr>
            <a:spLocks noGrp="1"/>
          </p:cNvSpPr>
          <p:nvPr>
            <p:ph type="sldNum" sz="quarter" idx="12"/>
          </p:nvPr>
        </p:nvSpPr>
        <p:spPr/>
        <p:txBody>
          <a:bodyPr/>
          <a:lstStyle/>
          <a:p>
            <a:fld id="{D4385911-A369-254E-86F9-364F5AB611C7}" type="slidenum">
              <a:rPr lang="en-US" smtClean="0"/>
              <a:t>14</a:t>
            </a:fld>
            <a:endParaRPr lang="en-US"/>
          </a:p>
        </p:txBody>
      </p:sp>
      <p:graphicFrame>
        <p:nvGraphicFramePr>
          <p:cNvPr id="7" name="Table 7">
            <a:extLst>
              <a:ext uri="{FF2B5EF4-FFF2-40B4-BE49-F238E27FC236}">
                <a16:creationId xmlns:a16="http://schemas.microsoft.com/office/drawing/2014/main" id="{51A8E13F-9FFD-8F46-B278-1C6D2887EF8F}"/>
              </a:ext>
            </a:extLst>
          </p:cNvPr>
          <p:cNvGraphicFramePr>
            <a:graphicFrameLocks noGrp="1"/>
          </p:cNvGraphicFramePr>
          <p:nvPr>
            <p:extLst>
              <p:ext uri="{D42A27DB-BD31-4B8C-83A1-F6EECF244321}">
                <p14:modId xmlns:p14="http://schemas.microsoft.com/office/powerpoint/2010/main" val="2843411760"/>
              </p:ext>
            </p:extLst>
          </p:nvPr>
        </p:nvGraphicFramePr>
        <p:xfrm>
          <a:off x="572531" y="1336230"/>
          <a:ext cx="9126640" cy="1756954"/>
        </p:xfrm>
        <a:graphic>
          <a:graphicData uri="http://schemas.openxmlformats.org/drawingml/2006/table">
            <a:tbl>
              <a:tblPr firstRow="1" bandRow="1">
                <a:tableStyleId>{72833802-FEF1-4C79-8D5D-14CF1EAF98D9}</a:tableStyleId>
              </a:tblPr>
              <a:tblGrid>
                <a:gridCol w="1774020">
                  <a:extLst>
                    <a:ext uri="{9D8B030D-6E8A-4147-A177-3AD203B41FA5}">
                      <a16:colId xmlns:a16="http://schemas.microsoft.com/office/drawing/2014/main" val="2345834526"/>
                    </a:ext>
                  </a:extLst>
                </a:gridCol>
                <a:gridCol w="1732377">
                  <a:extLst>
                    <a:ext uri="{9D8B030D-6E8A-4147-A177-3AD203B41FA5}">
                      <a16:colId xmlns:a16="http://schemas.microsoft.com/office/drawing/2014/main" val="1566032926"/>
                    </a:ext>
                  </a:extLst>
                </a:gridCol>
                <a:gridCol w="2012082">
                  <a:extLst>
                    <a:ext uri="{9D8B030D-6E8A-4147-A177-3AD203B41FA5}">
                      <a16:colId xmlns:a16="http://schemas.microsoft.com/office/drawing/2014/main" val="1627718378"/>
                    </a:ext>
                  </a:extLst>
                </a:gridCol>
                <a:gridCol w="1380489">
                  <a:extLst>
                    <a:ext uri="{9D8B030D-6E8A-4147-A177-3AD203B41FA5}">
                      <a16:colId xmlns:a16="http://schemas.microsoft.com/office/drawing/2014/main" val="777433647"/>
                    </a:ext>
                  </a:extLst>
                </a:gridCol>
                <a:gridCol w="2227672">
                  <a:extLst>
                    <a:ext uri="{9D8B030D-6E8A-4147-A177-3AD203B41FA5}">
                      <a16:colId xmlns:a16="http://schemas.microsoft.com/office/drawing/2014/main" val="3174833373"/>
                    </a:ext>
                  </a:extLst>
                </a:gridCol>
              </a:tblGrid>
              <a:tr h="598714">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Total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DE" sz="1600" dirty="0">
                          <a:ln>
                            <a:noFill/>
                          </a:ln>
                          <a:solidFill>
                            <a:schemeClr val="tx1"/>
                          </a:solidFill>
                          <a:latin typeface="Arial" panose="020B0604020202020204" pitchFamily="34" charset="0"/>
                          <a:cs typeface="Arial" panose="020B0604020202020204" pitchFamily="34" charset="0"/>
                        </a:rPr>
                        <a:t>(Fake/Real)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Attack dataset</a:t>
                      </a:r>
                    </a:p>
                    <a:p>
                      <a:pPr marL="0" marR="0" lvl="0" indent="0" algn="ctr" defTabSz="914400" rtl="0" eaLnBrk="1" fontAlgn="auto" latinLnBrk="0" hangingPunct="1">
                        <a:lnSpc>
                          <a:spcPct val="100000"/>
                        </a:lnSpc>
                        <a:spcBef>
                          <a:spcPts val="0"/>
                        </a:spcBef>
                        <a:spcAft>
                          <a:spcPts val="0"/>
                        </a:spcAft>
                        <a:buClrTx/>
                        <a:buSzTx/>
                        <a:buFontTx/>
                        <a:buNone/>
                        <a:tabLst/>
                        <a:defRPr/>
                      </a:pPr>
                      <a:r>
                        <a:rPr lang="en-DE" sz="1600" dirty="0">
                          <a:ln>
                            <a:noFill/>
                          </a:ln>
                          <a:solidFill>
                            <a:schemeClr val="tx1"/>
                          </a:solidFill>
                          <a:latin typeface="Arial" panose="020B0604020202020204" pitchFamily="34" charset="0"/>
                          <a:cs typeface="Arial" panose="020B0604020202020204" pitchFamily="34" charset="0"/>
                        </a:rPr>
                        <a:t>(Fake/Real)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Avg.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Aug. unlabled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800175"/>
                  </a:ext>
                </a:extLst>
              </a:tr>
              <a:tr h="505797">
                <a:tc>
                  <a:txBody>
                    <a:bodyPr/>
                    <a:lstStyle/>
                    <a:p>
                      <a:pPr algn="ctr"/>
                      <a:r>
                        <a:rPr lang="en-DE" sz="1600" b="1" dirty="0">
                          <a:ln>
                            <a:noFill/>
                          </a:ln>
                          <a:solidFill>
                            <a:schemeClr val="tx1"/>
                          </a:solidFill>
                          <a:latin typeface="Arial" panose="020B0604020202020204" pitchFamily="34" charset="0"/>
                          <a:cs typeface="Arial" panose="020B0604020202020204" pitchFamily="34" charset="0"/>
                        </a:rPr>
                        <a:t>Codalab</a:t>
                      </a:r>
                      <a:r>
                        <a:rPr lang="en-DE" sz="1600" b="1" baseline="30000" dirty="0">
                          <a:latin typeface="Arial" panose="020B0604020202020204" pitchFamily="34" charset="0"/>
                          <a:cs typeface="Arial" panose="020B0604020202020204" pitchFamily="34" charset="0"/>
                        </a:rPr>
                        <a:t>1</a:t>
                      </a:r>
                    </a:p>
                    <a:p>
                      <a:pPr algn="ctr"/>
                      <a:r>
                        <a:rPr lang="en-DE" sz="1600" b="1" baseline="30000" dirty="0">
                          <a:ln>
                            <a:noFill/>
                          </a:ln>
                          <a:solidFill>
                            <a:schemeClr val="tx1"/>
                          </a:solidFill>
                          <a:latin typeface="Arial" panose="020B0604020202020204" pitchFamily="34" charset="0"/>
                          <a:cs typeface="Arial" panose="020B0604020202020204" pitchFamily="34" charset="0"/>
                        </a:rPr>
                        <a:t>Covid-19 Fake tweet</a:t>
                      </a:r>
                      <a:endParaRPr lang="en-DE" sz="1600" b="1" dirty="0">
                        <a:ln>
                          <a:noFill/>
                        </a:ln>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sz="1600" dirty="0">
                          <a:ln>
                            <a:noFill/>
                          </a:ln>
                          <a:solidFill>
                            <a:schemeClr val="tx1"/>
                          </a:solidFill>
                          <a:latin typeface="Arial" panose="020B0604020202020204" pitchFamily="34" charset="0"/>
                          <a:cs typeface="Arial" panose="020B0604020202020204" pitchFamily="34" charset="0"/>
                        </a:rPr>
                        <a:t>6090</a:t>
                      </a:r>
                    </a:p>
                    <a:p>
                      <a:pPr marL="0" marR="0" lvl="0" indent="0" algn="ctr" defTabSz="914400" rtl="0" eaLnBrk="1" fontAlgn="auto" latinLnBrk="0" hangingPunct="1">
                        <a:lnSpc>
                          <a:spcPct val="100000"/>
                        </a:lnSpc>
                        <a:spcBef>
                          <a:spcPts val="0"/>
                        </a:spcBef>
                        <a:spcAft>
                          <a:spcPts val="0"/>
                        </a:spcAft>
                        <a:buClrTx/>
                        <a:buSzTx/>
                        <a:buFontTx/>
                        <a:buNone/>
                        <a:tabLst/>
                        <a:defRPr/>
                      </a:pPr>
                      <a:r>
                        <a:rPr lang="en-DE" sz="1600" dirty="0">
                          <a:ln>
                            <a:noFill/>
                          </a:ln>
                          <a:solidFill>
                            <a:schemeClr val="tx1"/>
                          </a:solidFill>
                          <a:latin typeface="Arial" panose="020B0604020202020204" pitchFamily="34" charset="0"/>
                          <a:cs typeface="Arial" panose="020B0604020202020204" pitchFamily="34" charset="0"/>
                        </a:rPr>
                        <a:t>(3199/2891)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2000</a:t>
                      </a:r>
                    </a:p>
                    <a:p>
                      <a:pPr algn="ctr"/>
                      <a:r>
                        <a:rPr lang="en-DE" sz="1600" dirty="0">
                          <a:ln>
                            <a:noFill/>
                          </a:ln>
                          <a:solidFill>
                            <a:schemeClr val="tx1"/>
                          </a:solidFill>
                          <a:latin typeface="Arial" panose="020B0604020202020204" pitchFamily="34" charset="0"/>
                          <a:cs typeface="Arial" panose="020B0604020202020204" pitchFamily="34" charset="0"/>
                        </a:rPr>
                        <a:t>(1071/969)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6090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9286606"/>
                  </a:ext>
                </a:extLst>
              </a:tr>
              <a:tr h="393206">
                <a:tc>
                  <a:txBody>
                    <a:bodyPr/>
                    <a:lstStyle/>
                    <a:p>
                      <a:pPr algn="ctr"/>
                      <a:r>
                        <a:rPr lang="en-DE" sz="1600" b="1" dirty="0">
                          <a:ln>
                            <a:noFill/>
                          </a:ln>
                          <a:solidFill>
                            <a:schemeClr val="tx1"/>
                          </a:solidFill>
                          <a:latin typeface="Arial" panose="020B0604020202020204" pitchFamily="34" charset="0"/>
                          <a:cs typeface="Arial" panose="020B0604020202020204" pitchFamily="34" charset="0"/>
                        </a:rPr>
                        <a:t>IMDB</a:t>
                      </a:r>
                      <a:r>
                        <a:rPr lang="en-DE" sz="1600" b="1" baseline="30000" dirty="0">
                          <a:ln>
                            <a:noFill/>
                          </a:ln>
                          <a:solidFill>
                            <a:schemeClr val="tx1"/>
                          </a:solidFill>
                          <a:latin typeface="Arial" panose="020B0604020202020204" pitchFamily="34" charset="0"/>
                          <a:cs typeface="Arial" panose="020B0604020202020204" pitchFamily="34" charset="0"/>
                        </a:rPr>
                        <a:t>2</a:t>
                      </a:r>
                    </a:p>
                    <a:p>
                      <a:pPr algn="ctr"/>
                      <a:r>
                        <a:rPr lang="en-DE" sz="1600" b="1" baseline="30000" dirty="0">
                          <a:ln>
                            <a:noFill/>
                          </a:ln>
                          <a:solidFill>
                            <a:schemeClr val="tx1"/>
                          </a:solidFill>
                          <a:latin typeface="Arial" panose="020B0604020202020204" pitchFamily="34" charset="0"/>
                          <a:cs typeface="Arial" panose="020B0604020202020204" pitchFamily="34" charset="0"/>
                        </a:rPr>
                        <a:t>Sentiment</a:t>
                      </a:r>
                      <a:endParaRPr lang="en-DE" sz="1600" b="1" dirty="0">
                        <a:ln>
                          <a:noFill/>
                        </a:ln>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6050</a:t>
                      </a:r>
                    </a:p>
                    <a:p>
                      <a:pPr marL="0" marR="0" lvl="0" indent="0" algn="ctr" defTabSz="914400" rtl="0" eaLnBrk="1" fontAlgn="auto" latinLnBrk="0" hangingPunct="1">
                        <a:lnSpc>
                          <a:spcPct val="100000"/>
                        </a:lnSpc>
                        <a:spcBef>
                          <a:spcPts val="0"/>
                        </a:spcBef>
                        <a:spcAft>
                          <a:spcPts val="0"/>
                        </a:spcAft>
                        <a:buClrTx/>
                        <a:buSzTx/>
                        <a:buFontTx/>
                        <a:buNone/>
                        <a:tabLst/>
                        <a:defRPr/>
                      </a:pPr>
                      <a:r>
                        <a:rPr lang="en-DE" sz="1600" dirty="0">
                          <a:ln>
                            <a:noFill/>
                          </a:ln>
                          <a:solidFill>
                            <a:schemeClr val="tx1"/>
                          </a:solidFill>
                          <a:latin typeface="Arial" panose="020B0604020202020204" pitchFamily="34" charset="0"/>
                          <a:cs typeface="Arial" panose="020B0604020202020204" pitchFamily="34" charset="0"/>
                        </a:rPr>
                        <a:t>(3025/3025)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2000</a:t>
                      </a:r>
                    </a:p>
                    <a:p>
                      <a:pPr algn="ctr"/>
                      <a:r>
                        <a:rPr lang="en-DE" sz="1600" dirty="0">
                          <a:ln>
                            <a:noFill/>
                          </a:ln>
                          <a:solidFill>
                            <a:schemeClr val="tx1"/>
                          </a:solidFill>
                          <a:latin typeface="Arial" panose="020B0604020202020204" pitchFamily="34" charset="0"/>
                          <a:cs typeface="Arial" panose="020B0604020202020204" pitchFamily="34" charset="0"/>
                        </a:rPr>
                        <a:t>(1000/1000)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127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6050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6574654"/>
                  </a:ext>
                </a:extLst>
              </a:tr>
            </a:tbl>
          </a:graphicData>
        </a:graphic>
      </p:graphicFrame>
      <p:sp>
        <p:nvSpPr>
          <p:cNvPr id="8" name="TextBox 7">
            <a:extLst>
              <a:ext uri="{FF2B5EF4-FFF2-40B4-BE49-F238E27FC236}">
                <a16:creationId xmlns:a16="http://schemas.microsoft.com/office/drawing/2014/main" id="{AC9EAE18-13C5-D74D-925E-3E0CDA8A90B5}"/>
              </a:ext>
            </a:extLst>
          </p:cNvPr>
          <p:cNvSpPr txBox="1"/>
          <p:nvPr/>
        </p:nvSpPr>
        <p:spPr>
          <a:xfrm>
            <a:off x="572531" y="5238245"/>
            <a:ext cx="11385742" cy="1015663"/>
          </a:xfrm>
          <a:prstGeom prst="rect">
            <a:avLst/>
          </a:prstGeom>
          <a:noFill/>
        </p:spPr>
        <p:txBody>
          <a:bodyPr wrap="square" rtlCol="0">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a:t>
            </a:r>
          </a:p>
          <a:p>
            <a:pPr marL="228600" indent="-228600">
              <a:buFont typeface="+mj-lt"/>
              <a:buAutoNum type="arabicPeriod"/>
            </a:pPr>
            <a:r>
              <a:rPr lang="en-GB" sz="1200" dirty="0" err="1">
                <a:solidFill>
                  <a:schemeClr val="tx1">
                    <a:lumMod val="65000"/>
                    <a:lumOff val="35000"/>
                  </a:schemeClr>
                </a:solidFill>
                <a:latin typeface="Arial" panose="020B0604020202020204" pitchFamily="34" charset="0"/>
                <a:cs typeface="Arial" panose="020B0604020202020204" pitchFamily="34" charset="0"/>
              </a:rPr>
              <a:t>Parth</a:t>
            </a:r>
            <a:r>
              <a:rPr lang="en-GB" sz="1200" dirty="0">
                <a:solidFill>
                  <a:schemeClr val="tx1">
                    <a:lumMod val="65000"/>
                    <a:lumOff val="35000"/>
                  </a:schemeClr>
                </a:solidFill>
                <a:latin typeface="Arial" panose="020B0604020202020204" pitchFamily="34" charset="0"/>
                <a:cs typeface="Arial" panose="020B0604020202020204" pitchFamily="34" charset="0"/>
              </a:rPr>
              <a:t> Patwa et al. “Fighting an </a:t>
            </a:r>
            <a:r>
              <a:rPr lang="en-GB" sz="1200" dirty="0" err="1">
                <a:solidFill>
                  <a:schemeClr val="tx1">
                    <a:lumMod val="65000"/>
                    <a:lumOff val="35000"/>
                  </a:schemeClr>
                </a:solidFill>
                <a:latin typeface="Arial" panose="020B0604020202020204" pitchFamily="34" charset="0"/>
                <a:cs typeface="Arial" panose="020B0604020202020204" pitchFamily="34" charset="0"/>
              </a:rPr>
              <a:t>Infodemic</a:t>
            </a:r>
            <a:r>
              <a:rPr lang="en-GB" sz="1200" dirty="0">
                <a:solidFill>
                  <a:schemeClr val="tx1">
                    <a:lumMod val="65000"/>
                    <a:lumOff val="35000"/>
                  </a:schemeClr>
                </a:solidFill>
                <a:latin typeface="Arial" panose="020B0604020202020204" pitchFamily="34" charset="0"/>
                <a:cs typeface="Arial" panose="020B0604020202020204" pitchFamily="34" charset="0"/>
              </a:rPr>
              <a:t>: COVID-19 Fake News Dataset”. In: </a:t>
            </a:r>
            <a:r>
              <a:rPr lang="en-GB" sz="1200" i="1" dirty="0">
                <a:solidFill>
                  <a:schemeClr val="tx1">
                    <a:lumMod val="65000"/>
                    <a:lumOff val="35000"/>
                  </a:schemeClr>
                </a:solidFill>
                <a:latin typeface="Arial" panose="020B0604020202020204" pitchFamily="34" charset="0"/>
                <a:cs typeface="Arial" panose="020B0604020202020204" pitchFamily="34" charset="0"/>
              </a:rPr>
              <a:t>arXiv:2011.03327 [cs] </a:t>
            </a:r>
            <a:r>
              <a:rPr lang="en-GB" sz="1200" dirty="0">
                <a:solidFill>
                  <a:schemeClr val="tx1">
                    <a:lumMod val="65000"/>
                    <a:lumOff val="35000"/>
                  </a:schemeClr>
                </a:solidFill>
                <a:latin typeface="Arial" panose="020B0604020202020204" pitchFamily="34" charset="0"/>
                <a:cs typeface="Arial" panose="020B0604020202020204" pitchFamily="34" charset="0"/>
              </a:rPr>
              <a:t>(Mar. 2021). </a:t>
            </a:r>
            <a:r>
              <a:rPr lang="en-GB" sz="1200" dirty="0" err="1">
                <a:solidFill>
                  <a:schemeClr val="tx1">
                    <a:lumMod val="65000"/>
                    <a:lumOff val="35000"/>
                  </a:schemeClr>
                </a:solidFill>
                <a:latin typeface="Arial" panose="020B0604020202020204" pitchFamily="34" charset="0"/>
                <a:cs typeface="Arial" panose="020B0604020202020204" pitchFamily="34" charset="0"/>
              </a:rPr>
              <a:t>arXiv</a:t>
            </a:r>
            <a:r>
              <a:rPr lang="en-GB" sz="1200" dirty="0">
                <a:solidFill>
                  <a:schemeClr val="tx1">
                    <a:lumMod val="65000"/>
                    <a:lumOff val="35000"/>
                  </a:schemeClr>
                </a:solidFill>
                <a:latin typeface="Arial" panose="020B0604020202020204" pitchFamily="34" charset="0"/>
                <a:cs typeface="Arial" panose="020B0604020202020204" pitchFamily="34" charset="0"/>
              </a:rPr>
              <a:t>: 2011.03327 [cs] </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Andrew L. Maas et al. “Learning Word Vectors for Sentiment Analysis”. In: </a:t>
            </a:r>
            <a:r>
              <a:rPr lang="en-GB" sz="1200" i="1" dirty="0">
                <a:solidFill>
                  <a:schemeClr val="tx1">
                    <a:lumMod val="65000"/>
                    <a:lumOff val="35000"/>
                  </a:schemeClr>
                </a:solidFill>
                <a:latin typeface="Arial" panose="020B0604020202020204" pitchFamily="34" charset="0"/>
                <a:cs typeface="Arial" panose="020B0604020202020204" pitchFamily="34" charset="0"/>
              </a:rPr>
              <a:t>Proceedings of </a:t>
            </a:r>
            <a:r>
              <a:rPr lang="en-GB" sz="1200" dirty="0">
                <a:solidFill>
                  <a:schemeClr val="tx1">
                    <a:lumMod val="65000"/>
                    <a:lumOff val="35000"/>
                  </a:schemeClr>
                </a:solidFill>
                <a:latin typeface="Arial" panose="020B0604020202020204" pitchFamily="34" charset="0"/>
                <a:cs typeface="Arial" panose="020B0604020202020204" pitchFamily="34" charset="0"/>
              </a:rPr>
              <a:t> </a:t>
            </a:r>
            <a:r>
              <a:rPr lang="en-GB" sz="1200" i="1" dirty="0">
                <a:solidFill>
                  <a:schemeClr val="tx1">
                    <a:lumMod val="65000"/>
                    <a:lumOff val="35000"/>
                  </a:schemeClr>
                </a:solidFill>
                <a:latin typeface="Arial" panose="020B0604020202020204" pitchFamily="34" charset="0"/>
                <a:cs typeface="Arial" panose="020B0604020202020204" pitchFamily="34" charset="0"/>
              </a:rPr>
              <a:t>he 49th Annual Meeting of the Association for Computational Linguistics: Human Language Technologies.</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hlinkClick r:id="rId2"/>
              </a:rPr>
              <a:t>https://</a:t>
            </a:r>
            <a:r>
              <a:rPr lang="en-GB" sz="1200" dirty="0" err="1">
                <a:solidFill>
                  <a:schemeClr val="tx1">
                    <a:lumMod val="65000"/>
                    <a:lumOff val="35000"/>
                  </a:schemeClr>
                </a:solidFill>
                <a:latin typeface="Arial" panose="020B0604020202020204" pitchFamily="34" charset="0"/>
                <a:cs typeface="Arial" panose="020B0604020202020204" pitchFamily="34" charset="0"/>
                <a:hlinkClick r:id="rId2"/>
              </a:rPr>
              <a:t>texthero.org</a:t>
            </a:r>
            <a:r>
              <a:rPr lang="en-GB" sz="1200" dirty="0">
                <a:solidFill>
                  <a:schemeClr val="tx1">
                    <a:lumMod val="65000"/>
                    <a:lumOff val="35000"/>
                  </a:schemeClr>
                </a:solidFill>
                <a:latin typeface="Arial" panose="020B0604020202020204" pitchFamily="34" charset="0"/>
                <a:cs typeface="Arial" panose="020B0604020202020204" pitchFamily="34" charset="0"/>
                <a:hlinkClick r:id="rId2"/>
              </a:rPr>
              <a:t>/</a:t>
            </a:r>
            <a:endParaRPr lang="en-GB" sz="1200" dirty="0">
              <a:solidFill>
                <a:schemeClr val="tx1">
                  <a:lumMod val="65000"/>
                  <a:lumOff val="35000"/>
                </a:schemeClr>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ED6612D-7C70-D747-A347-DF54D31FBECC}"/>
              </a:ext>
            </a:extLst>
          </p:cNvPr>
          <p:cNvSpPr/>
          <p:nvPr/>
        </p:nvSpPr>
        <p:spPr>
          <a:xfrm>
            <a:off x="572531" y="3583351"/>
            <a:ext cx="5115669" cy="1565037"/>
          </a:xfrm>
          <a:prstGeom prst="rect">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IMDB dataset has comparatively higher number of correct words, and larger text length too.</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Fake tweet dataset is collection of tweets so have incorrect spellings(hashtags), lower vocabulary size, and text length.</a:t>
            </a:r>
          </a:p>
        </p:txBody>
      </p:sp>
      <p:sp>
        <p:nvSpPr>
          <p:cNvPr id="14" name="TextBox 13">
            <a:extLst>
              <a:ext uri="{FF2B5EF4-FFF2-40B4-BE49-F238E27FC236}">
                <a16:creationId xmlns:a16="http://schemas.microsoft.com/office/drawing/2014/main" id="{F9D2E7C9-D3AD-544B-A8C4-E70D3B7122A9}"/>
              </a:ext>
            </a:extLst>
          </p:cNvPr>
          <p:cNvSpPr txBox="1"/>
          <p:nvPr/>
        </p:nvSpPr>
        <p:spPr>
          <a:xfrm>
            <a:off x="7094549" y="3319696"/>
            <a:ext cx="2960322" cy="1836400"/>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2pPr>
            <a:lvl3pPr marL="6858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3pPr>
            <a:lvl4pPr marL="9144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4pPr>
            <a:lvl5pPr marL="11430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buNone/>
            </a:pPr>
            <a:r>
              <a:rPr lang="en-DE" b="1" dirty="0"/>
              <a:t>Data Preprocessing</a:t>
            </a:r>
          </a:p>
          <a:p>
            <a:r>
              <a:rPr lang="en-GB" dirty="0"/>
              <a:t>HTML tags removal. </a:t>
            </a:r>
          </a:p>
          <a:p>
            <a:r>
              <a:rPr lang="en-GB" dirty="0"/>
              <a:t>Digit removal.</a:t>
            </a:r>
          </a:p>
          <a:p>
            <a:r>
              <a:rPr lang="en-GB" dirty="0"/>
              <a:t>Lower casing.</a:t>
            </a:r>
          </a:p>
          <a:p>
            <a:r>
              <a:rPr lang="en-GB" dirty="0"/>
              <a:t>Punctuation removal. </a:t>
            </a:r>
          </a:p>
        </p:txBody>
      </p:sp>
      <p:sp>
        <p:nvSpPr>
          <p:cNvPr id="15" name="TextBox 14">
            <a:extLst>
              <a:ext uri="{FF2B5EF4-FFF2-40B4-BE49-F238E27FC236}">
                <a16:creationId xmlns:a16="http://schemas.microsoft.com/office/drawing/2014/main" id="{62C1F685-8F97-F44B-8179-F404EB019C95}"/>
              </a:ext>
            </a:extLst>
          </p:cNvPr>
          <p:cNvSpPr txBox="1"/>
          <p:nvPr/>
        </p:nvSpPr>
        <p:spPr>
          <a:xfrm>
            <a:off x="9898362" y="1617944"/>
            <a:ext cx="1957840" cy="1200329"/>
          </a:xfrm>
          <a:prstGeom prst="rect">
            <a:avLst/>
          </a:prstGeom>
          <a:solidFill>
            <a:schemeClr val="accent1">
              <a:lumMod val="20000"/>
              <a:lumOff val="80000"/>
            </a:schemeClr>
          </a:solidFill>
          <a:ln>
            <a:solidFill>
              <a:schemeClr val="accent3"/>
            </a:solidFill>
          </a:ln>
        </p:spPr>
        <p:txBody>
          <a:bodyPr wrap="square" rtlCol="0">
            <a:spAutoFit/>
          </a:bodyPr>
          <a:lstStyle/>
          <a:p>
            <a:r>
              <a:rPr lang="en-GB" b="1" dirty="0"/>
              <a:t>texthero</a:t>
            </a:r>
            <a:r>
              <a:rPr lang="en-GB" b="1" baseline="30000" dirty="0"/>
              <a:t>3</a:t>
            </a:r>
            <a:r>
              <a:rPr lang="en-GB" dirty="0"/>
              <a:t> python library </a:t>
            </a:r>
          </a:p>
          <a:p>
            <a:r>
              <a:rPr lang="en-GB" dirty="0"/>
              <a:t>is utilized for pre-processing</a:t>
            </a:r>
            <a:endParaRPr lang="en-DE" dirty="0"/>
          </a:p>
        </p:txBody>
      </p:sp>
    </p:spTree>
    <p:extLst>
      <p:ext uri="{BB962C8B-B14F-4D97-AF65-F5344CB8AC3E}">
        <p14:creationId xmlns:p14="http://schemas.microsoft.com/office/powerpoint/2010/main" val="109983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4"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855D-2B7B-2C4D-8C47-155587F7E525}"/>
              </a:ext>
            </a:extLst>
          </p:cNvPr>
          <p:cNvSpPr>
            <a:spLocks noGrp="1"/>
          </p:cNvSpPr>
          <p:nvPr>
            <p:ph type="title"/>
          </p:nvPr>
        </p:nvSpPr>
        <p:spPr>
          <a:xfrm>
            <a:off x="259977" y="942318"/>
            <a:ext cx="3429522" cy="375494"/>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Hyperparameter</a:t>
            </a:r>
          </a:p>
        </p:txBody>
      </p:sp>
      <p:sp>
        <p:nvSpPr>
          <p:cNvPr id="4" name="Date Placeholder 3">
            <a:extLst>
              <a:ext uri="{FF2B5EF4-FFF2-40B4-BE49-F238E27FC236}">
                <a16:creationId xmlns:a16="http://schemas.microsoft.com/office/drawing/2014/main" id="{F9243BC3-E9BC-2343-9483-7174F66332CD}"/>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E17A3BA5-C861-5B4A-849C-C648E773EF3B}"/>
              </a:ext>
            </a:extLst>
          </p:cNvPr>
          <p:cNvSpPr>
            <a:spLocks noGrp="1"/>
          </p:cNvSpPr>
          <p:nvPr>
            <p:ph type="sldNum" sz="quarter" idx="12"/>
          </p:nvPr>
        </p:nvSpPr>
        <p:spPr/>
        <p:txBody>
          <a:bodyPr/>
          <a:lstStyle/>
          <a:p>
            <a:fld id="{D4385911-A369-254E-86F9-364F5AB611C7}" type="slidenum">
              <a:rPr lang="en-US" smtClean="0"/>
              <a:t>15</a:t>
            </a:fld>
            <a:endParaRPr lang="en-US"/>
          </a:p>
        </p:txBody>
      </p:sp>
      <p:sp>
        <p:nvSpPr>
          <p:cNvPr id="8" name="Content Placeholder 7">
            <a:extLst>
              <a:ext uri="{FF2B5EF4-FFF2-40B4-BE49-F238E27FC236}">
                <a16:creationId xmlns:a16="http://schemas.microsoft.com/office/drawing/2014/main" id="{C7DC62B0-F43A-0D47-A156-D5C08CB914AD}"/>
              </a:ext>
            </a:extLst>
          </p:cNvPr>
          <p:cNvSpPr>
            <a:spLocks noGrp="1"/>
          </p:cNvSpPr>
          <p:nvPr>
            <p:ph idx="1"/>
          </p:nvPr>
        </p:nvSpPr>
        <p:spPr>
          <a:xfrm>
            <a:off x="3007312" y="5454398"/>
            <a:ext cx="6488953" cy="448236"/>
          </a:xfrm>
        </p:spPr>
        <p:txBody>
          <a:bodyPr>
            <a:normAutofit/>
          </a:bodyPr>
          <a:lstStyle/>
          <a:p>
            <a:pPr marL="0" indent="0" algn="ctr">
              <a:buNone/>
            </a:pPr>
            <a:r>
              <a:rPr lang="en-DE" sz="1600" dirty="0"/>
              <a:t>Hyperparamter details</a:t>
            </a:r>
          </a:p>
        </p:txBody>
      </p:sp>
      <p:pic>
        <p:nvPicPr>
          <p:cNvPr id="9" name="Picture 8">
            <a:extLst>
              <a:ext uri="{FF2B5EF4-FFF2-40B4-BE49-F238E27FC236}">
                <a16:creationId xmlns:a16="http://schemas.microsoft.com/office/drawing/2014/main" id="{23E98E08-4157-8B43-AD31-17FC9B82812C}"/>
              </a:ext>
            </a:extLst>
          </p:cNvPr>
          <p:cNvPicPr>
            <a:picLocks noChangeAspect="1"/>
          </p:cNvPicPr>
          <p:nvPr/>
        </p:nvPicPr>
        <p:blipFill>
          <a:blip r:embed="rId2"/>
          <a:stretch>
            <a:fillRect/>
          </a:stretch>
        </p:blipFill>
        <p:spPr>
          <a:xfrm>
            <a:off x="3007312" y="1403602"/>
            <a:ext cx="6488953" cy="4050796"/>
          </a:xfrm>
          <a:prstGeom prst="rect">
            <a:avLst/>
          </a:prstGeom>
          <a:ln>
            <a:solidFill>
              <a:schemeClr val="dk1">
                <a:shade val="50000"/>
              </a:schemeClr>
            </a:solidFill>
          </a:ln>
        </p:spPr>
      </p:pic>
    </p:spTree>
    <p:extLst>
      <p:ext uri="{BB962C8B-B14F-4D97-AF65-F5344CB8AC3E}">
        <p14:creationId xmlns:p14="http://schemas.microsoft.com/office/powerpoint/2010/main" val="2300540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855D-2B7B-2C4D-8C47-155587F7E525}"/>
              </a:ext>
            </a:extLst>
          </p:cNvPr>
          <p:cNvSpPr>
            <a:spLocks noGrp="1"/>
          </p:cNvSpPr>
          <p:nvPr>
            <p:ph type="title"/>
          </p:nvPr>
        </p:nvSpPr>
        <p:spPr>
          <a:xfrm>
            <a:off x="259976" y="942318"/>
            <a:ext cx="7093485" cy="375494"/>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Evaluation Metrics</a:t>
            </a:r>
          </a:p>
        </p:txBody>
      </p:sp>
      <p:sp>
        <p:nvSpPr>
          <p:cNvPr id="3" name="Content Placeholder 2">
            <a:extLst>
              <a:ext uri="{FF2B5EF4-FFF2-40B4-BE49-F238E27FC236}">
                <a16:creationId xmlns:a16="http://schemas.microsoft.com/office/drawing/2014/main" id="{3A754B69-5C1E-8C40-AF0D-5EFA2351F286}"/>
              </a:ext>
            </a:extLst>
          </p:cNvPr>
          <p:cNvSpPr>
            <a:spLocks noGrp="1"/>
          </p:cNvSpPr>
          <p:nvPr>
            <p:ph idx="1"/>
          </p:nvPr>
        </p:nvSpPr>
        <p:spPr>
          <a:xfrm>
            <a:off x="259975" y="1471906"/>
            <a:ext cx="6042853" cy="4808063"/>
          </a:xfrm>
        </p:spPr>
        <p:txBody>
          <a:bodyPr>
            <a:noAutofit/>
          </a:bodyPr>
          <a:lstStyle/>
          <a:p>
            <a:pPr>
              <a:buClr>
                <a:schemeClr val="tx1"/>
              </a:buClr>
              <a:buFont typeface="+mj-lt"/>
              <a:buAutoNum type="arabicPeriod"/>
            </a:pPr>
            <a:r>
              <a:rPr lang="en-GB" sz="1600" b="1" dirty="0">
                <a:latin typeface="Arial" panose="020B0604020202020204" pitchFamily="34" charset="0"/>
                <a:cs typeface="Arial" panose="020B0604020202020204" pitchFamily="34" charset="0"/>
              </a:rPr>
              <a:t>Original Accuracy(%) : </a:t>
            </a:r>
            <a:r>
              <a:rPr lang="en-GB" sz="1600" dirty="0">
                <a:latin typeface="Arial" panose="020B0604020202020204" pitchFamily="34" charset="0"/>
                <a:cs typeface="Arial" panose="020B0604020202020204" pitchFamily="34" charset="0"/>
              </a:rPr>
              <a:t>Total correct predictions given the number of test samples</a:t>
            </a:r>
            <a:r>
              <a:rPr lang="en-GB" sz="1600" b="1" dirty="0">
                <a:latin typeface="Arial" panose="020B0604020202020204" pitchFamily="34" charset="0"/>
                <a:cs typeface="Arial" panose="020B0604020202020204" pitchFamily="34" charset="0"/>
              </a:rPr>
              <a:t>.</a:t>
            </a:r>
          </a:p>
          <a:p>
            <a:pPr>
              <a:buClr>
                <a:schemeClr val="tx1"/>
              </a:buClr>
              <a:buFont typeface="+mj-lt"/>
              <a:buAutoNum type="arabicPeriod"/>
            </a:pPr>
            <a:r>
              <a:rPr lang="en-GB" sz="1600" b="1" dirty="0">
                <a:latin typeface="Arial" panose="020B0604020202020204" pitchFamily="34" charset="0"/>
                <a:cs typeface="Arial" panose="020B0604020202020204" pitchFamily="34" charset="0"/>
              </a:rPr>
              <a:t>Accuracy Under Attack(%) : </a:t>
            </a:r>
            <a:r>
              <a:rPr lang="en-GB" sz="1600" dirty="0">
                <a:latin typeface="Arial" panose="020B0604020202020204" pitchFamily="34" charset="0"/>
                <a:cs typeface="Arial" panose="020B0604020202020204" pitchFamily="34" charset="0"/>
              </a:rPr>
              <a:t>Accuracy shown by model under attack. (More is good, less is bad : For model)</a:t>
            </a:r>
          </a:p>
          <a:p>
            <a:pPr>
              <a:buClr>
                <a:schemeClr val="tx1"/>
              </a:buClr>
              <a:buFont typeface="+mj-lt"/>
              <a:buAutoNum type="arabicPeriod"/>
            </a:pPr>
            <a:r>
              <a:rPr lang="en-GB" sz="1600" b="1" dirty="0">
                <a:latin typeface="Arial" panose="020B0604020202020204" pitchFamily="34" charset="0"/>
                <a:cs typeface="Arial" panose="020B0604020202020204" pitchFamily="34" charset="0"/>
              </a:rPr>
              <a:t>Attack Success Rate(%): </a:t>
            </a:r>
            <a:r>
              <a:rPr lang="en-GB" sz="1600" dirty="0">
                <a:latin typeface="Arial" panose="020B0604020202020204" pitchFamily="34" charset="0"/>
                <a:cs typeface="Arial" panose="020B0604020202020204" pitchFamily="34" charset="0"/>
              </a:rPr>
              <a:t>Accuracy of attack recipes in attacking the models. (No. of successful attack/ attack attempts)</a:t>
            </a:r>
          </a:p>
          <a:p>
            <a:pPr>
              <a:buClr>
                <a:schemeClr val="tx1"/>
              </a:buClr>
              <a:buFont typeface="+mj-lt"/>
              <a:buAutoNum type="arabicPeriod"/>
            </a:pPr>
            <a:r>
              <a:rPr lang="en-GB" sz="1600" b="1" dirty="0">
                <a:latin typeface="Arial" panose="020B0604020202020204" pitchFamily="34" charset="0"/>
                <a:cs typeface="Arial" panose="020B0604020202020204" pitchFamily="34" charset="0"/>
              </a:rPr>
              <a:t>Average Perturbation(%): </a:t>
            </a:r>
            <a:r>
              <a:rPr lang="en-GB" sz="1600" dirty="0">
                <a:latin typeface="Arial" panose="020B0604020202020204" pitchFamily="34" charset="0"/>
                <a:cs typeface="Arial" panose="020B0604020202020204" pitchFamily="34" charset="0"/>
              </a:rPr>
              <a:t>Average number of words needs to change in the test samples. (Lower is better, Higher is bad : For model)</a:t>
            </a:r>
          </a:p>
          <a:p>
            <a:pPr>
              <a:buClr>
                <a:schemeClr val="tx1"/>
              </a:buClr>
              <a:buFont typeface="+mj-lt"/>
              <a:buAutoNum type="arabicPeriod"/>
            </a:pPr>
            <a:r>
              <a:rPr lang="en-GB" sz="1600" b="1" dirty="0">
                <a:latin typeface="Arial" panose="020B0604020202020204" pitchFamily="34" charset="0"/>
                <a:cs typeface="Arial" panose="020B0604020202020204" pitchFamily="34" charset="0"/>
              </a:rPr>
              <a:t>Average Number of queries : </a:t>
            </a:r>
            <a:r>
              <a:rPr lang="en-GB" sz="1600" dirty="0">
                <a:latin typeface="Arial" panose="020B0604020202020204" pitchFamily="34" charset="0"/>
                <a:cs typeface="Arial" panose="020B0604020202020204" pitchFamily="34" charset="0"/>
              </a:rPr>
              <a:t>Average number of queries </a:t>
            </a:r>
            <a:r>
              <a:rPr lang="en-GB" sz="1600" dirty="0"/>
              <a:t>while attacking the test samples</a:t>
            </a:r>
            <a:r>
              <a:rPr lang="en-GB" sz="1600" dirty="0">
                <a:latin typeface="Arial" panose="020B0604020202020204" pitchFamily="34" charset="0"/>
                <a:cs typeface="Arial" panose="020B0604020202020204" pitchFamily="34" charset="0"/>
              </a:rPr>
              <a:t>.(Higher is better, and lower is bad : For model).</a:t>
            </a:r>
          </a:p>
          <a:p>
            <a:pPr>
              <a:buClr>
                <a:schemeClr val="tx1"/>
              </a:buClr>
              <a:buFont typeface="+mj-lt"/>
              <a:buAutoNum type="arabicPeriod"/>
            </a:pPr>
            <a:r>
              <a:rPr lang="en-GB" sz="1600" b="1" dirty="0"/>
              <a:t>Perturbation Score</a:t>
            </a:r>
            <a:r>
              <a:rPr lang="en-GB" sz="1600" dirty="0"/>
              <a:t>: Prediction Probability of successful attack. (Lower confidence score in case of successful attack is good for model)</a:t>
            </a:r>
            <a:endParaRPr lang="en-GB" sz="1600"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F9243BC3-E9BC-2343-9483-7174F66332CD}"/>
              </a:ext>
            </a:extLst>
          </p:cNvPr>
          <p:cNvSpPr>
            <a:spLocks noGrp="1"/>
          </p:cNvSpPr>
          <p:nvPr>
            <p:ph type="dt" sz="half" idx="10"/>
          </p:nvPr>
        </p:nvSpPr>
        <p:spPr/>
        <p:txBody>
          <a:bodyPr/>
          <a:lstStyle/>
          <a:p>
            <a:fld id="{2B2CCB73-6AD0-6C4B-BD27-54E5EFBD5744}" type="datetime1">
              <a:rPr lang="en-IN" smtClean="0"/>
              <a:t>20/03/22</a:t>
            </a:fld>
            <a:endParaRPr lang="en-US"/>
          </a:p>
        </p:txBody>
      </p:sp>
      <p:sp>
        <p:nvSpPr>
          <p:cNvPr id="5" name="Slide Number Placeholder 4">
            <a:extLst>
              <a:ext uri="{FF2B5EF4-FFF2-40B4-BE49-F238E27FC236}">
                <a16:creationId xmlns:a16="http://schemas.microsoft.com/office/drawing/2014/main" id="{E17A3BA5-C861-5B4A-849C-C648E773EF3B}"/>
              </a:ext>
            </a:extLst>
          </p:cNvPr>
          <p:cNvSpPr>
            <a:spLocks noGrp="1"/>
          </p:cNvSpPr>
          <p:nvPr>
            <p:ph type="sldNum" sz="quarter" idx="12"/>
          </p:nvPr>
        </p:nvSpPr>
        <p:spPr/>
        <p:txBody>
          <a:bodyPr/>
          <a:lstStyle/>
          <a:p>
            <a:fld id="{D4385911-A369-254E-86F9-364F5AB611C7}" type="slidenum">
              <a:rPr lang="en-US" smtClean="0"/>
              <a:t>16</a:t>
            </a:fld>
            <a:endParaRPr lang="en-US"/>
          </a:p>
        </p:txBody>
      </p:sp>
      <p:sp>
        <p:nvSpPr>
          <p:cNvPr id="6" name="Rectangle 5">
            <a:extLst>
              <a:ext uri="{FF2B5EF4-FFF2-40B4-BE49-F238E27FC236}">
                <a16:creationId xmlns:a16="http://schemas.microsoft.com/office/drawing/2014/main" id="{7E221C00-C6C4-4241-8661-06CA892703FA}"/>
              </a:ext>
            </a:extLst>
          </p:cNvPr>
          <p:cNvSpPr/>
          <p:nvPr/>
        </p:nvSpPr>
        <p:spPr>
          <a:xfrm>
            <a:off x="6444343" y="1894755"/>
            <a:ext cx="5411859" cy="3139321"/>
          </a:xfrm>
          <a:prstGeom prst="rect">
            <a:avLst/>
          </a:prstGeom>
          <a:solidFill>
            <a:schemeClr val="accent1">
              <a:lumMod val="20000"/>
              <a:lumOff val="80000"/>
            </a:schemeClr>
          </a:solidFill>
          <a:ln>
            <a:solidFill>
              <a:schemeClr val="dk1">
                <a:shade val="50000"/>
              </a:schemeClr>
            </a:solidFill>
          </a:ln>
        </p:spPr>
        <p:txBody>
          <a:bodyPr wrap="square">
            <a:spAutoFit/>
          </a:bodyPr>
          <a:lstStyle/>
          <a:p>
            <a:r>
              <a:rPr lang="en-GB" b="1" dirty="0">
                <a:latin typeface="Arial" panose="020B0604020202020204" pitchFamily="34" charset="0"/>
                <a:cs typeface="Arial" panose="020B0604020202020204" pitchFamily="34" charset="0"/>
              </a:rPr>
              <a:t>Research Question:</a:t>
            </a:r>
            <a:endParaRPr lang="en-GB"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MT BERT and MT DistilBERT should have:</a:t>
            </a:r>
            <a:endParaRPr lang="en-GB" dirty="0">
              <a:latin typeface="Arial" panose="020B0604020202020204" pitchFamily="34" charset="0"/>
              <a:cs typeface="Arial" panose="020B0604020202020204" pitchFamily="34" charset="0"/>
            </a:endParaRPr>
          </a:p>
          <a:p>
            <a:pPr marL="285750" indent="-285750">
              <a:buClr>
                <a:schemeClr val="tx1"/>
              </a:buClr>
              <a:buFont typeface="Arial" panose="020B0604020202020204" pitchFamily="34" charset="0"/>
              <a:buChar char="•"/>
            </a:pPr>
            <a:r>
              <a:rPr lang="en-GB" dirty="0">
                <a:latin typeface="Arial" panose="020B0604020202020204" pitchFamily="34" charset="0"/>
                <a:cs typeface="Arial" panose="020B0604020202020204" pitchFamily="34" charset="0"/>
              </a:rPr>
              <a:t>Higher Original Accuracy than baseline model.</a:t>
            </a:r>
          </a:p>
          <a:p>
            <a:pPr marL="285750" indent="-285750">
              <a:buClr>
                <a:schemeClr val="tx1"/>
              </a:buClr>
              <a:buFont typeface="Arial" panose="020B0604020202020204" pitchFamily="34" charset="0"/>
              <a:buChar char="•"/>
            </a:pPr>
            <a:r>
              <a:rPr lang="en-GB" dirty="0">
                <a:latin typeface="Arial" panose="020B0604020202020204" pitchFamily="34" charset="0"/>
                <a:cs typeface="Arial" panose="020B0604020202020204" pitchFamily="34" charset="0"/>
              </a:rPr>
              <a:t>Higher Accuracy under Attack than baseline models.</a:t>
            </a:r>
          </a:p>
          <a:p>
            <a:pPr marL="285750" indent="-285750">
              <a:buClr>
                <a:schemeClr val="tx1"/>
              </a:buClr>
              <a:buFont typeface="Arial" panose="020B0604020202020204" pitchFamily="34" charset="0"/>
              <a:buChar char="•"/>
            </a:pPr>
            <a:r>
              <a:rPr lang="en-GB" dirty="0">
                <a:latin typeface="Arial" panose="020B0604020202020204" pitchFamily="34" charset="0"/>
                <a:cs typeface="Arial" panose="020B0604020202020204" pitchFamily="34" charset="0"/>
              </a:rPr>
              <a:t>Lower Success Rate than baseline model.</a:t>
            </a:r>
          </a:p>
          <a:p>
            <a:pPr marL="285750" indent="-285750">
              <a:buClr>
                <a:schemeClr val="tx1"/>
              </a:buClr>
              <a:buFont typeface="Arial" panose="020B0604020202020204" pitchFamily="34" charset="0"/>
              <a:buChar char="•"/>
            </a:pPr>
            <a:r>
              <a:rPr lang="en-GB" dirty="0">
                <a:latin typeface="Arial" panose="020B0604020202020204" pitchFamily="34" charset="0"/>
                <a:cs typeface="Arial" panose="020B0604020202020204" pitchFamily="34" charset="0"/>
              </a:rPr>
              <a:t>Higher Perturbation rate than baseline models.</a:t>
            </a:r>
          </a:p>
          <a:p>
            <a:pPr marL="285750" indent="-285750">
              <a:buClr>
                <a:schemeClr val="tx1"/>
              </a:buClr>
              <a:buFont typeface="Arial" panose="020B0604020202020204" pitchFamily="34" charset="0"/>
              <a:buChar char="•"/>
            </a:pPr>
            <a:r>
              <a:rPr lang="en-GB" dirty="0">
                <a:latin typeface="Arial" panose="020B0604020202020204" pitchFamily="34" charset="0"/>
                <a:cs typeface="Arial" panose="020B0604020202020204" pitchFamily="34" charset="0"/>
              </a:rPr>
              <a:t>Higher Average Number of queries required to get attacked than baseline models.</a:t>
            </a:r>
          </a:p>
          <a:p>
            <a:pPr marL="285750" indent="-285750">
              <a:buClr>
                <a:schemeClr val="tx1"/>
              </a:buClr>
              <a:buFont typeface="Arial" panose="020B0604020202020204" pitchFamily="34" charset="0"/>
              <a:buChar char="•"/>
            </a:pPr>
            <a:r>
              <a:rPr lang="en-GB" dirty="0">
                <a:latin typeface="Arial" panose="020B0604020202020204" pitchFamily="34" charset="0"/>
                <a:cs typeface="Arial" panose="020B0604020202020204" pitchFamily="34" charset="0"/>
              </a:rPr>
              <a:t>Lower range of perturbation score of successful attacks.</a:t>
            </a:r>
          </a:p>
        </p:txBody>
      </p:sp>
    </p:spTree>
    <p:extLst>
      <p:ext uri="{BB962C8B-B14F-4D97-AF65-F5344CB8AC3E}">
        <p14:creationId xmlns:p14="http://schemas.microsoft.com/office/powerpoint/2010/main" val="327278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441586" y="690308"/>
            <a:ext cx="4777741" cy="399931"/>
          </a:xfrm>
        </p:spPr>
        <p:txBody>
          <a:bodyPr>
            <a:noAutofit/>
          </a:bodyPr>
          <a:lstStyle/>
          <a:p>
            <a:r>
              <a:rPr lang="en-DE" sz="2000" dirty="0">
                <a:latin typeface="Arial" panose="020B0604020202020204" pitchFamily="34" charset="0"/>
                <a:cs typeface="Arial" panose="020B0604020202020204" pitchFamily="34" charset="0"/>
              </a:rPr>
              <a:t>Data Augmentation</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23/03/22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17</a:t>
            </a:fld>
            <a:endParaRPr lang="en-US"/>
          </a:p>
        </p:txBody>
      </p:sp>
      <p:sp>
        <p:nvSpPr>
          <p:cNvPr id="14" name="Rectangle 13">
            <a:extLst>
              <a:ext uri="{FF2B5EF4-FFF2-40B4-BE49-F238E27FC236}">
                <a16:creationId xmlns:a16="http://schemas.microsoft.com/office/drawing/2014/main" id="{E37A0D35-429C-2E4A-BDE8-4D6E09562FB8}"/>
              </a:ext>
            </a:extLst>
          </p:cNvPr>
          <p:cNvSpPr/>
          <p:nvPr/>
        </p:nvSpPr>
        <p:spPr>
          <a:xfrm>
            <a:off x="249626" y="5610218"/>
            <a:ext cx="11941628" cy="461665"/>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228600" indent="-228600">
              <a:buFont typeface="+mj-lt"/>
              <a:buAutoNum type="arabicPeriod"/>
            </a:pPr>
            <a:r>
              <a:rPr lang="en-GB" sz="1200" dirty="0">
                <a:solidFill>
                  <a:schemeClr val="tx1">
                    <a:lumMod val="65000"/>
                    <a:lumOff val="35000"/>
                  </a:schemeClr>
                </a:solidFill>
              </a:rPr>
              <a:t>George A. Miller. “WordNet: A Lexical Database for English”. In: </a:t>
            </a:r>
            <a:r>
              <a:rPr lang="en-GB" sz="1200" i="1" dirty="0">
                <a:solidFill>
                  <a:schemeClr val="tx1">
                    <a:lumMod val="65000"/>
                    <a:lumOff val="35000"/>
                  </a:schemeClr>
                </a:solidFill>
              </a:rPr>
              <a:t>Communications of the ACM </a:t>
            </a:r>
            <a:r>
              <a:rPr lang="en-GB" sz="1200" dirty="0">
                <a:solidFill>
                  <a:schemeClr val="tx1">
                    <a:lumMod val="65000"/>
                    <a:lumOff val="35000"/>
                  </a:schemeClr>
                </a:solidFill>
              </a:rPr>
              <a:t>38.11 (Nov. 1995), pp. 39–41. </a:t>
            </a:r>
            <a:r>
              <a:rPr lang="en-GB" sz="1200" dirty="0" err="1">
                <a:solidFill>
                  <a:schemeClr val="tx1">
                    <a:lumMod val="65000"/>
                    <a:lumOff val="35000"/>
                  </a:schemeClr>
                </a:solidFill>
              </a:rPr>
              <a:t>issn</a:t>
            </a:r>
            <a:r>
              <a:rPr lang="en-GB" sz="1200" dirty="0">
                <a:solidFill>
                  <a:schemeClr val="tx1">
                    <a:lumMod val="65000"/>
                    <a:lumOff val="35000"/>
                  </a:schemeClr>
                </a:solidFill>
              </a:rPr>
              <a:t>: 0001-0782. </a:t>
            </a:r>
            <a:r>
              <a:rPr lang="en-GB" sz="1200" dirty="0" err="1">
                <a:solidFill>
                  <a:schemeClr val="tx1">
                    <a:lumMod val="65000"/>
                    <a:lumOff val="35000"/>
                  </a:schemeClr>
                </a:solidFill>
              </a:rPr>
              <a:t>doi</a:t>
            </a:r>
            <a:r>
              <a:rPr lang="en-GB" sz="1200" dirty="0">
                <a:solidFill>
                  <a:schemeClr val="tx1">
                    <a:lumMod val="65000"/>
                    <a:lumOff val="35000"/>
                  </a:schemeClr>
                </a:solidFill>
              </a:rPr>
              <a:t>: 10.1145/219717.219748. </a:t>
            </a:r>
          </a:p>
        </p:txBody>
      </p:sp>
      <p:graphicFrame>
        <p:nvGraphicFramePr>
          <p:cNvPr id="11" name="Diagram 10">
            <a:extLst>
              <a:ext uri="{FF2B5EF4-FFF2-40B4-BE49-F238E27FC236}">
                <a16:creationId xmlns:a16="http://schemas.microsoft.com/office/drawing/2014/main" id="{6A4D97D9-1430-6846-A33B-4692892A9662}"/>
              </a:ext>
            </a:extLst>
          </p:cNvPr>
          <p:cNvGraphicFramePr/>
          <p:nvPr>
            <p:extLst>
              <p:ext uri="{D42A27DB-BD31-4B8C-83A1-F6EECF244321}">
                <p14:modId xmlns:p14="http://schemas.microsoft.com/office/powerpoint/2010/main" val="1589660219"/>
              </p:ext>
            </p:extLst>
          </p:nvPr>
        </p:nvGraphicFramePr>
        <p:xfrm>
          <a:off x="441586" y="1404341"/>
          <a:ext cx="9643730" cy="3977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2377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207670" y="794237"/>
            <a:ext cx="4777741" cy="399931"/>
          </a:xfrm>
        </p:spPr>
        <p:txBody>
          <a:bodyPr>
            <a:noAutofit/>
          </a:bodyPr>
          <a:lstStyle/>
          <a:p>
            <a:r>
              <a:rPr lang="en-DE" sz="2000" dirty="0">
                <a:latin typeface="Arial" panose="020B0604020202020204" pitchFamily="34" charset="0"/>
                <a:cs typeface="Arial" panose="020B0604020202020204" pitchFamily="34" charset="0"/>
              </a:rPr>
              <a:t>Data Augmentation</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23/03/22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18</a:t>
            </a:fld>
            <a:endParaRPr lang="en-US"/>
          </a:p>
        </p:txBody>
      </p:sp>
      <p:pic>
        <p:nvPicPr>
          <p:cNvPr id="8" name="Picture 7">
            <a:extLst>
              <a:ext uri="{FF2B5EF4-FFF2-40B4-BE49-F238E27FC236}">
                <a16:creationId xmlns:a16="http://schemas.microsoft.com/office/drawing/2014/main" id="{BC9C8CDF-B49C-F642-A6CC-E5EF1F3DEFD3}"/>
              </a:ext>
            </a:extLst>
          </p:cNvPr>
          <p:cNvPicPr>
            <a:picLocks noChangeAspect="1"/>
          </p:cNvPicPr>
          <p:nvPr/>
        </p:nvPicPr>
        <p:blipFill>
          <a:blip r:embed="rId2"/>
          <a:stretch>
            <a:fillRect/>
          </a:stretch>
        </p:blipFill>
        <p:spPr>
          <a:xfrm>
            <a:off x="3519126" y="2022205"/>
            <a:ext cx="8528749" cy="2427787"/>
          </a:xfrm>
          <a:prstGeom prst="rect">
            <a:avLst/>
          </a:prstGeom>
          <a:ln>
            <a:solidFill>
              <a:schemeClr val="tx1">
                <a:lumMod val="75000"/>
                <a:lumOff val="25000"/>
              </a:schemeClr>
            </a:solidFill>
          </a:ln>
        </p:spPr>
      </p:pic>
      <p:sp>
        <p:nvSpPr>
          <p:cNvPr id="10" name="TextBox 9">
            <a:extLst>
              <a:ext uri="{FF2B5EF4-FFF2-40B4-BE49-F238E27FC236}">
                <a16:creationId xmlns:a16="http://schemas.microsoft.com/office/drawing/2014/main" id="{E4443B1C-DE09-2B4E-811A-6EA4AC960953}"/>
              </a:ext>
            </a:extLst>
          </p:cNvPr>
          <p:cNvSpPr txBox="1"/>
          <p:nvPr/>
        </p:nvSpPr>
        <p:spPr>
          <a:xfrm>
            <a:off x="1163199" y="1379263"/>
            <a:ext cx="2153154" cy="400110"/>
          </a:xfrm>
          <a:prstGeom prst="rect">
            <a:avLst/>
          </a:prstGeom>
          <a:noFill/>
        </p:spPr>
        <p:txBody>
          <a:bodyPr wrap="none" rtlCol="0">
            <a:spAutoFit/>
          </a:bodyPr>
          <a:lstStyle/>
          <a:p>
            <a:r>
              <a:rPr lang="en-DE" sz="2000" b="1" dirty="0">
                <a:latin typeface="Arial" panose="020B0604020202020204" pitchFamily="34" charset="0"/>
                <a:cs typeface="Arial" panose="020B0604020202020204" pitchFamily="34" charset="0"/>
              </a:rPr>
              <a:t>Synonym based</a:t>
            </a:r>
          </a:p>
        </p:txBody>
      </p:sp>
      <p:sp>
        <p:nvSpPr>
          <p:cNvPr id="3" name="TextBox 2">
            <a:extLst>
              <a:ext uri="{FF2B5EF4-FFF2-40B4-BE49-F238E27FC236}">
                <a16:creationId xmlns:a16="http://schemas.microsoft.com/office/drawing/2014/main" id="{FB41E802-5550-7345-AADF-9BDAF7897B7E}"/>
              </a:ext>
            </a:extLst>
          </p:cNvPr>
          <p:cNvSpPr txBox="1"/>
          <p:nvPr/>
        </p:nvSpPr>
        <p:spPr>
          <a:xfrm>
            <a:off x="207670" y="1941054"/>
            <a:ext cx="3247911" cy="2318583"/>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2pPr>
            <a:lvl3pPr marL="6858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3pPr>
            <a:lvl4pPr marL="9144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4pPr>
            <a:lvl5pPr marL="11430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n-GB" dirty="0"/>
              <a:t>WordNet lexical English database [1] is used as a source of synonym augmentation.</a:t>
            </a:r>
          </a:p>
          <a:p>
            <a:r>
              <a:rPr lang="en-GB" dirty="0"/>
              <a:t>For IMDB and Covid-19 fake tweets datasets, it is set to 50 and 15, respectively. </a:t>
            </a:r>
          </a:p>
        </p:txBody>
      </p:sp>
      <p:sp>
        <p:nvSpPr>
          <p:cNvPr id="7" name="TextBox 6">
            <a:extLst>
              <a:ext uri="{FF2B5EF4-FFF2-40B4-BE49-F238E27FC236}">
                <a16:creationId xmlns:a16="http://schemas.microsoft.com/office/drawing/2014/main" id="{73C9CF0B-7491-734F-9958-D73A080FD60E}"/>
              </a:ext>
            </a:extLst>
          </p:cNvPr>
          <p:cNvSpPr txBox="1"/>
          <p:nvPr/>
        </p:nvSpPr>
        <p:spPr>
          <a:xfrm>
            <a:off x="5331782" y="4449992"/>
            <a:ext cx="4998484"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Sample example of synonym based augmentation from IMDB dataset. </a:t>
            </a:r>
          </a:p>
        </p:txBody>
      </p:sp>
      <p:sp>
        <p:nvSpPr>
          <p:cNvPr id="14" name="Rectangle 13">
            <a:extLst>
              <a:ext uri="{FF2B5EF4-FFF2-40B4-BE49-F238E27FC236}">
                <a16:creationId xmlns:a16="http://schemas.microsoft.com/office/drawing/2014/main" id="{E37A0D35-429C-2E4A-BDE8-4D6E09562FB8}"/>
              </a:ext>
            </a:extLst>
          </p:cNvPr>
          <p:cNvSpPr/>
          <p:nvPr/>
        </p:nvSpPr>
        <p:spPr>
          <a:xfrm>
            <a:off x="249626" y="5610218"/>
            <a:ext cx="11941628" cy="461665"/>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228600" indent="-228600">
              <a:buFont typeface="+mj-lt"/>
              <a:buAutoNum type="arabicPeriod"/>
            </a:pPr>
            <a:r>
              <a:rPr lang="en-GB" sz="1200" dirty="0">
                <a:solidFill>
                  <a:schemeClr val="tx1">
                    <a:lumMod val="65000"/>
                    <a:lumOff val="35000"/>
                  </a:schemeClr>
                </a:solidFill>
              </a:rPr>
              <a:t>George A. Miller. “WordNet: A Lexical Database for English”. In: </a:t>
            </a:r>
            <a:r>
              <a:rPr lang="en-GB" sz="1200" i="1" dirty="0">
                <a:solidFill>
                  <a:schemeClr val="tx1">
                    <a:lumMod val="65000"/>
                    <a:lumOff val="35000"/>
                  </a:schemeClr>
                </a:solidFill>
              </a:rPr>
              <a:t>Communications of the ACM </a:t>
            </a:r>
            <a:r>
              <a:rPr lang="en-GB" sz="1200" dirty="0">
                <a:solidFill>
                  <a:schemeClr val="tx1">
                    <a:lumMod val="65000"/>
                    <a:lumOff val="35000"/>
                  </a:schemeClr>
                </a:solidFill>
              </a:rPr>
              <a:t>38.11 (Nov. 1995), pp. 39–41. </a:t>
            </a:r>
            <a:r>
              <a:rPr lang="en-GB" sz="1200" dirty="0" err="1">
                <a:solidFill>
                  <a:schemeClr val="tx1">
                    <a:lumMod val="65000"/>
                    <a:lumOff val="35000"/>
                  </a:schemeClr>
                </a:solidFill>
              </a:rPr>
              <a:t>issn</a:t>
            </a:r>
            <a:r>
              <a:rPr lang="en-GB" sz="1200" dirty="0">
                <a:solidFill>
                  <a:schemeClr val="tx1">
                    <a:lumMod val="65000"/>
                    <a:lumOff val="35000"/>
                  </a:schemeClr>
                </a:solidFill>
              </a:rPr>
              <a:t>: 0001-0782. </a:t>
            </a:r>
            <a:r>
              <a:rPr lang="en-GB" sz="1200" dirty="0" err="1">
                <a:solidFill>
                  <a:schemeClr val="tx1">
                    <a:lumMod val="65000"/>
                    <a:lumOff val="35000"/>
                  </a:schemeClr>
                </a:solidFill>
              </a:rPr>
              <a:t>doi</a:t>
            </a:r>
            <a:r>
              <a:rPr lang="en-GB" sz="1200" dirty="0">
                <a:solidFill>
                  <a:schemeClr val="tx1">
                    <a:lumMod val="65000"/>
                    <a:lumOff val="35000"/>
                  </a:schemeClr>
                </a:solidFill>
              </a:rPr>
              <a:t>: 10.1145/219717.219748. </a:t>
            </a:r>
          </a:p>
        </p:txBody>
      </p:sp>
    </p:spTree>
    <p:extLst>
      <p:ext uri="{BB962C8B-B14F-4D97-AF65-F5344CB8AC3E}">
        <p14:creationId xmlns:p14="http://schemas.microsoft.com/office/powerpoint/2010/main" val="125223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207670" y="794237"/>
            <a:ext cx="4777741" cy="399931"/>
          </a:xfrm>
        </p:spPr>
        <p:txBody>
          <a:bodyPr>
            <a:noAutofit/>
          </a:bodyPr>
          <a:lstStyle/>
          <a:p>
            <a:r>
              <a:rPr lang="en-DE" sz="2000" dirty="0">
                <a:latin typeface="Arial" panose="020B0604020202020204" pitchFamily="34" charset="0"/>
                <a:cs typeface="Arial" panose="020B0604020202020204" pitchFamily="34" charset="0"/>
              </a:rPr>
              <a:t>Data Augmentation</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19/03/22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19</a:t>
            </a:fld>
            <a:endParaRPr lang="en-US"/>
          </a:p>
        </p:txBody>
      </p:sp>
      <p:pic>
        <p:nvPicPr>
          <p:cNvPr id="11" name="Picture 10">
            <a:extLst>
              <a:ext uri="{FF2B5EF4-FFF2-40B4-BE49-F238E27FC236}">
                <a16:creationId xmlns:a16="http://schemas.microsoft.com/office/drawing/2014/main" id="{A13E556E-F2E0-F146-9D63-BDFAE0C1E411}"/>
              </a:ext>
            </a:extLst>
          </p:cNvPr>
          <p:cNvPicPr>
            <a:picLocks noChangeAspect="1"/>
          </p:cNvPicPr>
          <p:nvPr/>
        </p:nvPicPr>
        <p:blipFill>
          <a:blip r:embed="rId2"/>
          <a:stretch>
            <a:fillRect/>
          </a:stretch>
        </p:blipFill>
        <p:spPr>
          <a:xfrm>
            <a:off x="2679914" y="2104257"/>
            <a:ext cx="9367961" cy="1914600"/>
          </a:xfrm>
          <a:prstGeom prst="rect">
            <a:avLst/>
          </a:prstGeom>
          <a:ln>
            <a:solidFill>
              <a:schemeClr val="dk1">
                <a:shade val="50000"/>
              </a:schemeClr>
            </a:solidFill>
          </a:ln>
        </p:spPr>
      </p:pic>
      <p:sp>
        <p:nvSpPr>
          <p:cNvPr id="17" name="TextBox 16">
            <a:extLst>
              <a:ext uri="{FF2B5EF4-FFF2-40B4-BE49-F238E27FC236}">
                <a16:creationId xmlns:a16="http://schemas.microsoft.com/office/drawing/2014/main" id="{052B0BFD-FDA0-E048-8830-E0E01AE2CA75}"/>
              </a:ext>
            </a:extLst>
          </p:cNvPr>
          <p:cNvSpPr txBox="1"/>
          <p:nvPr/>
        </p:nvSpPr>
        <p:spPr>
          <a:xfrm>
            <a:off x="870626" y="1487953"/>
            <a:ext cx="1952779" cy="400110"/>
          </a:xfrm>
          <a:prstGeom prst="rect">
            <a:avLst/>
          </a:prstGeom>
          <a:noFill/>
        </p:spPr>
        <p:txBody>
          <a:bodyPr wrap="none" rtlCol="0">
            <a:spAutoFit/>
          </a:bodyPr>
          <a:lstStyle/>
          <a:p>
            <a:r>
              <a:rPr lang="en-DE" sz="2000" b="1" dirty="0">
                <a:latin typeface="Arial" panose="020B0604020202020204" pitchFamily="34" charset="0"/>
                <a:cs typeface="Arial" panose="020B0604020202020204" pitchFamily="34" charset="0"/>
              </a:rPr>
              <a:t>Context based</a:t>
            </a:r>
          </a:p>
        </p:txBody>
      </p:sp>
      <p:sp>
        <p:nvSpPr>
          <p:cNvPr id="18" name="TextBox 17">
            <a:extLst>
              <a:ext uri="{FF2B5EF4-FFF2-40B4-BE49-F238E27FC236}">
                <a16:creationId xmlns:a16="http://schemas.microsoft.com/office/drawing/2014/main" id="{52388F48-5C91-FC4B-BC99-F9348686E68A}"/>
              </a:ext>
            </a:extLst>
          </p:cNvPr>
          <p:cNvSpPr txBox="1"/>
          <p:nvPr/>
        </p:nvSpPr>
        <p:spPr>
          <a:xfrm>
            <a:off x="5264762" y="4077906"/>
            <a:ext cx="4887877"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Sample example of context-based augmentation from IMDB dataset. </a:t>
            </a:r>
          </a:p>
        </p:txBody>
      </p:sp>
      <p:sp>
        <p:nvSpPr>
          <p:cNvPr id="19" name="TextBox 18">
            <a:extLst>
              <a:ext uri="{FF2B5EF4-FFF2-40B4-BE49-F238E27FC236}">
                <a16:creationId xmlns:a16="http://schemas.microsoft.com/office/drawing/2014/main" id="{FAC441B2-1B87-C849-B154-DC6E984528F4}"/>
              </a:ext>
            </a:extLst>
          </p:cNvPr>
          <p:cNvSpPr txBox="1"/>
          <p:nvPr/>
        </p:nvSpPr>
        <p:spPr>
          <a:xfrm>
            <a:off x="325620" y="2461393"/>
            <a:ext cx="2579460" cy="1200329"/>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2pPr>
            <a:lvl3pPr marL="6858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3pPr>
            <a:lvl4pPr marL="9144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4pPr>
            <a:lvl5pPr marL="11430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n-DE" dirty="0"/>
              <a:t>DistilBERT langauge model is utilized.</a:t>
            </a:r>
          </a:p>
          <a:p>
            <a:r>
              <a:rPr lang="en-DE" dirty="0"/>
              <a:t>NLPaug1 python package is utilized.</a:t>
            </a:r>
          </a:p>
        </p:txBody>
      </p:sp>
      <p:sp>
        <p:nvSpPr>
          <p:cNvPr id="20" name="Rectangle 19">
            <a:extLst>
              <a:ext uri="{FF2B5EF4-FFF2-40B4-BE49-F238E27FC236}">
                <a16:creationId xmlns:a16="http://schemas.microsoft.com/office/drawing/2014/main" id="{E65778AF-4403-E943-9177-2AA12FA4DF60}"/>
              </a:ext>
            </a:extLst>
          </p:cNvPr>
          <p:cNvSpPr/>
          <p:nvPr/>
        </p:nvSpPr>
        <p:spPr>
          <a:xfrm>
            <a:off x="249626" y="5610218"/>
            <a:ext cx="11941628" cy="738664"/>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Edward Ma. Nlpaug. https://</a:t>
            </a:r>
            <a:r>
              <a:rPr lang="en-GB" sz="1200" dirty="0" err="1">
                <a:solidFill>
                  <a:schemeClr val="tx1">
                    <a:lumMod val="65000"/>
                    <a:lumOff val="35000"/>
                  </a:schemeClr>
                </a:solidFill>
                <a:latin typeface="Arial" panose="020B0604020202020204" pitchFamily="34" charset="0"/>
                <a:cs typeface="Arial" panose="020B0604020202020204" pitchFamily="34" charset="0"/>
              </a:rPr>
              <a:t>github.com</a:t>
            </a:r>
            <a:r>
              <a:rPr lang="en-GB" sz="1200" dirty="0">
                <a:solidFill>
                  <a:schemeClr val="tx1">
                    <a:lumMod val="65000"/>
                    <a:lumOff val="35000"/>
                  </a:schemeClr>
                </a:solidFill>
                <a:latin typeface="Arial" panose="020B0604020202020204" pitchFamily="34" charset="0"/>
                <a:cs typeface="Arial" panose="020B0604020202020204" pitchFamily="34" charset="0"/>
              </a:rPr>
              <a:t>/</a:t>
            </a:r>
            <a:r>
              <a:rPr lang="en-GB" sz="1200" dirty="0" err="1">
                <a:solidFill>
                  <a:schemeClr val="tx1">
                    <a:lumMod val="65000"/>
                    <a:lumOff val="35000"/>
                  </a:schemeClr>
                </a:solidFill>
                <a:latin typeface="Arial" panose="020B0604020202020204" pitchFamily="34" charset="0"/>
                <a:cs typeface="Arial" panose="020B0604020202020204" pitchFamily="34" charset="0"/>
              </a:rPr>
              <a:t>makcedward</a:t>
            </a:r>
            <a:r>
              <a:rPr lang="en-GB" sz="1200" dirty="0">
                <a:solidFill>
                  <a:schemeClr val="tx1">
                    <a:lumMod val="65000"/>
                    <a:lumOff val="35000"/>
                  </a:schemeClr>
                </a:solidFill>
                <a:latin typeface="Arial" panose="020B0604020202020204" pitchFamily="34" charset="0"/>
                <a:cs typeface="Arial" panose="020B0604020202020204" pitchFamily="34" charset="0"/>
              </a:rPr>
              <a:t>/nlpaug. Jan. 2022. </a:t>
            </a:r>
          </a:p>
          <a:p>
            <a:r>
              <a:rPr lang="en-GB" sz="1200" dirty="0">
                <a:solidFill>
                  <a:schemeClr val="tx1">
                    <a:lumMod val="65000"/>
                    <a:lumOff val="35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87298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425372" y="3029068"/>
            <a:ext cx="4245864" cy="399931"/>
          </a:xfrm>
        </p:spPr>
        <p:txBody>
          <a:bodyPr>
            <a:noAutofit/>
          </a:bodyPr>
          <a:lstStyle/>
          <a:p>
            <a:r>
              <a:rPr lang="en-DE" sz="2400" dirty="0">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52C81F05-EAAC-BF45-A37D-6EE331DF4B1E}"/>
              </a:ext>
            </a:extLst>
          </p:cNvPr>
          <p:cNvSpPr>
            <a:spLocks noGrp="1"/>
          </p:cNvSpPr>
          <p:nvPr>
            <p:ph idx="1"/>
          </p:nvPr>
        </p:nvSpPr>
        <p:spPr>
          <a:xfrm>
            <a:off x="5326787" y="877040"/>
            <a:ext cx="5553129" cy="5316568"/>
          </a:xfrm>
          <a:solidFill>
            <a:schemeClr val="accent3">
              <a:lumMod val="20000"/>
              <a:lumOff val="80000"/>
            </a:schemeClr>
          </a:solid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vert="horz" lIns="91440" tIns="45720" rIns="91440" bIns="45720" rtlCol="0">
            <a:noAutofit/>
          </a:bodyPr>
          <a:lstStyle/>
          <a:p>
            <a:pPr marL="285750" indent="-285750">
              <a:buChar char="q"/>
            </a:pPr>
            <a:r>
              <a:rPr lang="en-DE" dirty="0"/>
              <a:t>Motivation</a:t>
            </a:r>
          </a:p>
          <a:p>
            <a:pPr marL="285750" indent="-285750">
              <a:buChar char="q"/>
            </a:pPr>
            <a:r>
              <a:rPr lang="en-DE" dirty="0"/>
              <a:t>Basic details about Language models</a:t>
            </a:r>
          </a:p>
          <a:p>
            <a:pPr marL="285750" indent="-285750">
              <a:buChar char="q"/>
            </a:pPr>
            <a:r>
              <a:rPr lang="en-DE" dirty="0"/>
              <a:t>Research Question</a:t>
            </a:r>
          </a:p>
          <a:p>
            <a:pPr marL="285750" indent="-285750">
              <a:buChar char="q"/>
            </a:pPr>
            <a:r>
              <a:rPr lang="en-DE" dirty="0"/>
              <a:t>Proposed Methodology</a:t>
            </a:r>
          </a:p>
          <a:p>
            <a:pPr marL="285750" indent="-285750">
              <a:buChar char="q"/>
            </a:pPr>
            <a:r>
              <a:rPr lang="en-DE" dirty="0"/>
              <a:t>Experiment Details</a:t>
            </a:r>
          </a:p>
          <a:p>
            <a:pPr lvl="1"/>
            <a:r>
              <a:rPr lang="en-DE" dirty="0"/>
              <a:t>Data Augmentation</a:t>
            </a:r>
          </a:p>
          <a:p>
            <a:pPr lvl="1"/>
            <a:r>
              <a:rPr lang="en-DE" dirty="0"/>
              <a:t>Dataset details </a:t>
            </a:r>
          </a:p>
          <a:p>
            <a:pPr lvl="1"/>
            <a:r>
              <a:rPr lang="en-DE" dirty="0"/>
              <a:t>Hyperparameters</a:t>
            </a:r>
          </a:p>
          <a:p>
            <a:pPr marL="285750" indent="-285750">
              <a:buChar char="q"/>
            </a:pPr>
            <a:r>
              <a:rPr lang="en-DE" dirty="0"/>
              <a:t>Experiment Result Analysis </a:t>
            </a:r>
          </a:p>
          <a:p>
            <a:pPr marL="285750" indent="-285750">
              <a:buChar char="q"/>
            </a:pPr>
            <a:r>
              <a:rPr lang="en-DE" dirty="0"/>
              <a:t>Discussing Research Question</a:t>
            </a:r>
          </a:p>
          <a:p>
            <a:pPr marL="285750" indent="-285750">
              <a:buChar char="q"/>
            </a:pPr>
            <a:r>
              <a:rPr lang="en-DE" dirty="0"/>
              <a:t>Conclusion, Limitation, and Future Works</a:t>
            </a:r>
          </a:p>
          <a:p>
            <a:pPr marL="285750" indent="-285750">
              <a:buChar char="q"/>
            </a:pPr>
            <a:r>
              <a:rPr lang="en-DE" dirty="0"/>
              <a:t>References</a:t>
            </a:r>
          </a:p>
          <a:p>
            <a:pPr marL="285750" indent="-285750">
              <a:buChar char="q"/>
            </a:pPr>
            <a:r>
              <a:rPr lang="en-DE" dirty="0"/>
              <a:t>Questions</a:t>
            </a:r>
          </a:p>
          <a:p>
            <a:pPr marL="285750" indent="-285750">
              <a:buChar char="q"/>
            </a:pPr>
            <a:endParaRPr lang="en-DE" dirty="0"/>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19/03/22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2</a:t>
            </a:fld>
            <a:endParaRPr lang="en-US"/>
          </a:p>
        </p:txBody>
      </p:sp>
    </p:spTree>
    <p:extLst>
      <p:ext uri="{BB962C8B-B14F-4D97-AF65-F5344CB8AC3E}">
        <p14:creationId xmlns:p14="http://schemas.microsoft.com/office/powerpoint/2010/main" val="3327465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207670" y="794237"/>
            <a:ext cx="4777741" cy="399931"/>
          </a:xfrm>
        </p:spPr>
        <p:txBody>
          <a:bodyPr>
            <a:noAutofit/>
          </a:bodyPr>
          <a:lstStyle/>
          <a:p>
            <a:r>
              <a:rPr lang="en-DE" sz="2000" dirty="0">
                <a:latin typeface="Arial" panose="020B0604020202020204" pitchFamily="34" charset="0"/>
                <a:cs typeface="Arial" panose="020B0604020202020204" pitchFamily="34" charset="0"/>
              </a:rPr>
              <a:t>Data Augmentation</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19/03/22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20</a:t>
            </a:fld>
            <a:endParaRPr lang="en-US"/>
          </a:p>
        </p:txBody>
      </p:sp>
      <p:pic>
        <p:nvPicPr>
          <p:cNvPr id="13" name="Picture 12">
            <a:extLst>
              <a:ext uri="{FF2B5EF4-FFF2-40B4-BE49-F238E27FC236}">
                <a16:creationId xmlns:a16="http://schemas.microsoft.com/office/drawing/2014/main" id="{72CC791E-C7DB-7741-ADA6-C7BD390B7F3A}"/>
              </a:ext>
            </a:extLst>
          </p:cNvPr>
          <p:cNvPicPr>
            <a:picLocks noChangeAspect="1"/>
          </p:cNvPicPr>
          <p:nvPr/>
        </p:nvPicPr>
        <p:blipFill>
          <a:blip r:embed="rId2"/>
          <a:stretch>
            <a:fillRect/>
          </a:stretch>
        </p:blipFill>
        <p:spPr>
          <a:xfrm>
            <a:off x="3341246" y="1657808"/>
            <a:ext cx="8643084" cy="2266380"/>
          </a:xfrm>
          <a:prstGeom prst="rect">
            <a:avLst/>
          </a:prstGeom>
          <a:ln>
            <a:solidFill>
              <a:schemeClr val="dk1">
                <a:shade val="50000"/>
              </a:schemeClr>
            </a:solidFill>
          </a:ln>
        </p:spPr>
      </p:pic>
      <p:sp>
        <p:nvSpPr>
          <p:cNvPr id="9" name="TextBox 8">
            <a:extLst>
              <a:ext uri="{FF2B5EF4-FFF2-40B4-BE49-F238E27FC236}">
                <a16:creationId xmlns:a16="http://schemas.microsoft.com/office/drawing/2014/main" id="{9A2950E5-2EB5-854D-A6EC-D4BD397D9DE4}"/>
              </a:ext>
            </a:extLst>
          </p:cNvPr>
          <p:cNvSpPr txBox="1"/>
          <p:nvPr/>
        </p:nvSpPr>
        <p:spPr>
          <a:xfrm>
            <a:off x="254988" y="1437018"/>
            <a:ext cx="2236510" cy="400110"/>
          </a:xfrm>
          <a:prstGeom prst="rect">
            <a:avLst/>
          </a:prstGeom>
          <a:noFill/>
        </p:spPr>
        <p:txBody>
          <a:bodyPr wrap="none" rtlCol="0">
            <a:spAutoFit/>
          </a:bodyPr>
          <a:lstStyle/>
          <a:p>
            <a:r>
              <a:rPr lang="en-DE" sz="2000" b="1" dirty="0">
                <a:latin typeface="Arial" panose="020B0604020202020204" pitchFamily="34" charset="0"/>
                <a:cs typeface="Arial" panose="020B0604020202020204" pitchFamily="34" charset="0"/>
              </a:rPr>
              <a:t>Back Translation</a:t>
            </a:r>
          </a:p>
        </p:txBody>
      </p:sp>
      <p:sp>
        <p:nvSpPr>
          <p:cNvPr id="7" name="TextBox 6">
            <a:extLst>
              <a:ext uri="{FF2B5EF4-FFF2-40B4-BE49-F238E27FC236}">
                <a16:creationId xmlns:a16="http://schemas.microsoft.com/office/drawing/2014/main" id="{0BB9112C-0699-7940-B048-F208BB819442}"/>
              </a:ext>
            </a:extLst>
          </p:cNvPr>
          <p:cNvSpPr txBox="1"/>
          <p:nvPr/>
        </p:nvSpPr>
        <p:spPr>
          <a:xfrm>
            <a:off x="207670" y="1914949"/>
            <a:ext cx="3089388" cy="2009239"/>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2pPr>
            <a:lvl3pPr marL="6858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3pPr>
            <a:lvl4pPr marL="9144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4pPr>
            <a:lvl5pPr marL="11430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n-DE" dirty="0"/>
              <a:t>Marian Translation framework is used.</a:t>
            </a:r>
          </a:p>
          <a:p>
            <a:r>
              <a:rPr lang="en-DE" dirty="0"/>
              <a:t> English </a:t>
            </a:r>
            <a:r>
              <a:rPr lang="en-DE" dirty="0">
                <a:sym typeface="Wingdings" pitchFamily="2" charset="2"/>
              </a:rPr>
              <a:t></a:t>
            </a:r>
            <a:r>
              <a:rPr lang="en-DE" dirty="0"/>
              <a:t> Romance Language </a:t>
            </a:r>
            <a:r>
              <a:rPr lang="en-DE" dirty="0">
                <a:sym typeface="Wingdings" pitchFamily="2" charset="2"/>
              </a:rPr>
              <a:t></a:t>
            </a:r>
            <a:r>
              <a:rPr lang="en-DE" dirty="0"/>
              <a:t> English.</a:t>
            </a:r>
          </a:p>
          <a:p>
            <a:r>
              <a:rPr lang="en-DE" dirty="0"/>
              <a:t>Nlpaug1 python package is utilized</a:t>
            </a:r>
          </a:p>
        </p:txBody>
      </p:sp>
      <p:sp>
        <p:nvSpPr>
          <p:cNvPr id="14" name="TextBox 13">
            <a:extLst>
              <a:ext uri="{FF2B5EF4-FFF2-40B4-BE49-F238E27FC236}">
                <a16:creationId xmlns:a16="http://schemas.microsoft.com/office/drawing/2014/main" id="{294DA595-4662-C44B-BB5C-F5F90D283F78}"/>
              </a:ext>
            </a:extLst>
          </p:cNvPr>
          <p:cNvSpPr txBox="1"/>
          <p:nvPr/>
        </p:nvSpPr>
        <p:spPr>
          <a:xfrm>
            <a:off x="5298767" y="3967796"/>
            <a:ext cx="5458546" cy="276999"/>
          </a:xfrm>
          <a:prstGeom prst="rect">
            <a:avLst/>
          </a:prstGeom>
          <a:noFill/>
        </p:spPr>
        <p:txBody>
          <a:bodyPr wrap="none" rtlCol="0">
            <a:spAutoFit/>
          </a:bodyPr>
          <a:lstStyle>
            <a:defPPr>
              <a:defRPr lang="en-US"/>
            </a:defPPr>
            <a:lvl1pPr>
              <a:defRPr sz="1200">
                <a:solidFill>
                  <a:schemeClr val="bg1">
                    <a:lumMod val="50000"/>
                  </a:schemeClr>
                </a:solidFill>
                <a:latin typeface="Arial" panose="020B0604020202020204" pitchFamily="34" charset="0"/>
                <a:cs typeface="Arial" panose="020B0604020202020204" pitchFamily="34" charset="0"/>
              </a:defRPr>
            </a:lvl1pPr>
          </a:lstStyle>
          <a:p>
            <a:r>
              <a:rPr lang="en-GB" dirty="0">
                <a:solidFill>
                  <a:schemeClr val="tx1"/>
                </a:solidFill>
              </a:rPr>
              <a:t>Sample example of back translation based augmentation from IMDB dataset. </a:t>
            </a:r>
          </a:p>
        </p:txBody>
      </p:sp>
      <p:sp>
        <p:nvSpPr>
          <p:cNvPr id="15" name="Rectangle 14">
            <a:extLst>
              <a:ext uri="{FF2B5EF4-FFF2-40B4-BE49-F238E27FC236}">
                <a16:creationId xmlns:a16="http://schemas.microsoft.com/office/drawing/2014/main" id="{FB893B51-5A88-A742-AFD4-C3F1D96F0F36}"/>
              </a:ext>
            </a:extLst>
          </p:cNvPr>
          <p:cNvSpPr/>
          <p:nvPr/>
        </p:nvSpPr>
        <p:spPr>
          <a:xfrm>
            <a:off x="249626" y="5610218"/>
            <a:ext cx="11941628" cy="646331"/>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Edward Ma. </a:t>
            </a:r>
            <a:r>
              <a:rPr lang="en-GB" sz="1200" i="1" dirty="0">
                <a:solidFill>
                  <a:schemeClr val="tx1">
                    <a:lumMod val="65000"/>
                    <a:lumOff val="35000"/>
                  </a:schemeClr>
                </a:solidFill>
                <a:latin typeface="Arial" panose="020B0604020202020204" pitchFamily="34" charset="0"/>
                <a:cs typeface="Arial" panose="020B0604020202020204" pitchFamily="34" charset="0"/>
              </a:rPr>
              <a:t>Nlpaug</a:t>
            </a:r>
            <a:r>
              <a:rPr lang="en-GB" sz="1200" dirty="0">
                <a:solidFill>
                  <a:schemeClr val="tx1">
                    <a:lumMod val="65000"/>
                    <a:lumOff val="35000"/>
                  </a:schemeClr>
                </a:solidFill>
                <a:latin typeface="Arial" panose="020B0604020202020204" pitchFamily="34" charset="0"/>
                <a:cs typeface="Arial" panose="020B0604020202020204" pitchFamily="34" charset="0"/>
              </a:rPr>
              <a:t>. https://</a:t>
            </a:r>
            <a:r>
              <a:rPr lang="en-GB" sz="1200" dirty="0" err="1">
                <a:solidFill>
                  <a:schemeClr val="tx1">
                    <a:lumMod val="65000"/>
                    <a:lumOff val="35000"/>
                  </a:schemeClr>
                </a:solidFill>
                <a:latin typeface="Arial" panose="020B0604020202020204" pitchFamily="34" charset="0"/>
                <a:cs typeface="Arial" panose="020B0604020202020204" pitchFamily="34" charset="0"/>
              </a:rPr>
              <a:t>github.com</a:t>
            </a:r>
            <a:r>
              <a:rPr lang="en-GB" sz="1200" dirty="0">
                <a:solidFill>
                  <a:schemeClr val="tx1">
                    <a:lumMod val="65000"/>
                    <a:lumOff val="35000"/>
                  </a:schemeClr>
                </a:solidFill>
                <a:latin typeface="Arial" panose="020B0604020202020204" pitchFamily="34" charset="0"/>
                <a:cs typeface="Arial" panose="020B0604020202020204" pitchFamily="34" charset="0"/>
              </a:rPr>
              <a:t>/</a:t>
            </a:r>
            <a:r>
              <a:rPr lang="en-GB" sz="1200" dirty="0" err="1">
                <a:solidFill>
                  <a:schemeClr val="tx1">
                    <a:lumMod val="65000"/>
                    <a:lumOff val="35000"/>
                  </a:schemeClr>
                </a:solidFill>
                <a:latin typeface="Arial" panose="020B0604020202020204" pitchFamily="34" charset="0"/>
                <a:cs typeface="Arial" panose="020B0604020202020204" pitchFamily="34" charset="0"/>
              </a:rPr>
              <a:t>makcedward</a:t>
            </a:r>
            <a:r>
              <a:rPr lang="en-GB" sz="1200" dirty="0">
                <a:solidFill>
                  <a:schemeClr val="tx1">
                    <a:lumMod val="65000"/>
                    <a:lumOff val="35000"/>
                  </a:schemeClr>
                </a:solidFill>
                <a:latin typeface="Arial" panose="020B0604020202020204" pitchFamily="34" charset="0"/>
                <a:cs typeface="Arial" panose="020B0604020202020204" pitchFamily="34" charset="0"/>
              </a:rPr>
              <a:t>/nlpaug. Jan. 2022. </a:t>
            </a:r>
          </a:p>
          <a:p>
            <a:r>
              <a:rPr lang="en-GB" sz="1200" dirty="0">
                <a:solidFill>
                  <a:schemeClr val="tx1">
                    <a:lumMod val="65000"/>
                    <a:lumOff val="35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80915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D6A9-EF84-8341-B7E3-9E2BB3631A37}"/>
              </a:ext>
            </a:extLst>
          </p:cNvPr>
          <p:cNvSpPr>
            <a:spLocks noGrp="1"/>
          </p:cNvSpPr>
          <p:nvPr>
            <p:ph type="title"/>
          </p:nvPr>
        </p:nvSpPr>
        <p:spPr>
          <a:xfrm>
            <a:off x="2231136" y="2538311"/>
            <a:ext cx="7729728" cy="1188720"/>
          </a:xfrm>
        </p:spPr>
        <p:txBody>
          <a:bodyPr/>
          <a:lstStyle/>
          <a:p>
            <a:r>
              <a:rPr lang="en-DE" dirty="0"/>
              <a:t>Experiment Result analysis</a:t>
            </a:r>
          </a:p>
        </p:txBody>
      </p:sp>
      <p:sp>
        <p:nvSpPr>
          <p:cNvPr id="4" name="Date Placeholder 3">
            <a:extLst>
              <a:ext uri="{FF2B5EF4-FFF2-40B4-BE49-F238E27FC236}">
                <a16:creationId xmlns:a16="http://schemas.microsoft.com/office/drawing/2014/main" id="{C32220C3-3A46-AC40-AD0C-7A09B9F55364}"/>
              </a:ext>
            </a:extLst>
          </p:cNvPr>
          <p:cNvSpPr>
            <a:spLocks noGrp="1"/>
          </p:cNvSpPr>
          <p:nvPr>
            <p:ph type="dt" sz="half" idx="10"/>
          </p:nvPr>
        </p:nvSpPr>
        <p:spPr/>
        <p:txBody>
          <a:bodyPr/>
          <a:lstStyle/>
          <a:p>
            <a:fld id="{2B2CCB73-6AD0-6C4B-BD27-54E5EFBD5744}" type="datetime1">
              <a:rPr lang="en-IN" smtClean="0"/>
              <a:t>20/03/22</a:t>
            </a:fld>
            <a:endParaRPr lang="en-US" dirty="0"/>
          </a:p>
        </p:txBody>
      </p:sp>
      <p:sp>
        <p:nvSpPr>
          <p:cNvPr id="5" name="Slide Number Placeholder 4">
            <a:extLst>
              <a:ext uri="{FF2B5EF4-FFF2-40B4-BE49-F238E27FC236}">
                <a16:creationId xmlns:a16="http://schemas.microsoft.com/office/drawing/2014/main" id="{552B1CD1-A201-EC45-A73C-C6650A98E659}"/>
              </a:ext>
            </a:extLst>
          </p:cNvPr>
          <p:cNvSpPr>
            <a:spLocks noGrp="1"/>
          </p:cNvSpPr>
          <p:nvPr>
            <p:ph type="sldNum" sz="quarter" idx="12"/>
          </p:nvPr>
        </p:nvSpPr>
        <p:spPr/>
        <p:txBody>
          <a:bodyPr/>
          <a:lstStyle/>
          <a:p>
            <a:fld id="{D4385911-A369-254E-86F9-364F5AB611C7}" type="slidenum">
              <a:rPr lang="en-US" smtClean="0"/>
              <a:t>21</a:t>
            </a:fld>
            <a:endParaRPr lang="en-US"/>
          </a:p>
        </p:txBody>
      </p:sp>
    </p:spTree>
    <p:extLst>
      <p:ext uri="{BB962C8B-B14F-4D97-AF65-F5344CB8AC3E}">
        <p14:creationId xmlns:p14="http://schemas.microsoft.com/office/powerpoint/2010/main" val="3408650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D2F2-9A8D-B443-BEBE-BB9E3497352E}"/>
              </a:ext>
            </a:extLst>
          </p:cNvPr>
          <p:cNvSpPr>
            <a:spLocks noGrp="1"/>
          </p:cNvSpPr>
          <p:nvPr>
            <p:ph type="title"/>
          </p:nvPr>
        </p:nvSpPr>
        <p:spPr>
          <a:xfrm>
            <a:off x="152918" y="797739"/>
            <a:ext cx="7733088" cy="505497"/>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Experiment results - IMDB Dataset</a:t>
            </a:r>
          </a:p>
        </p:txBody>
      </p:sp>
      <p:sp>
        <p:nvSpPr>
          <p:cNvPr id="4" name="Date Placeholder 3">
            <a:extLst>
              <a:ext uri="{FF2B5EF4-FFF2-40B4-BE49-F238E27FC236}">
                <a16:creationId xmlns:a16="http://schemas.microsoft.com/office/drawing/2014/main" id="{FDAD1A25-CEB5-3E41-B501-02EAE62DE8DF}"/>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B8CC6DFC-72AA-3344-B348-A6A332D742FD}"/>
              </a:ext>
            </a:extLst>
          </p:cNvPr>
          <p:cNvSpPr>
            <a:spLocks noGrp="1"/>
          </p:cNvSpPr>
          <p:nvPr>
            <p:ph type="sldNum" sz="quarter" idx="12"/>
          </p:nvPr>
        </p:nvSpPr>
        <p:spPr/>
        <p:txBody>
          <a:bodyPr/>
          <a:lstStyle/>
          <a:p>
            <a:fld id="{D4385911-A369-254E-86F9-364F5AB611C7}" type="slidenum">
              <a:rPr lang="en-US" smtClean="0"/>
              <a:t>22</a:t>
            </a:fld>
            <a:endParaRPr lang="en-US"/>
          </a:p>
        </p:txBody>
      </p:sp>
      <p:sp>
        <p:nvSpPr>
          <p:cNvPr id="10" name="Process 9">
            <a:extLst>
              <a:ext uri="{FF2B5EF4-FFF2-40B4-BE49-F238E27FC236}">
                <a16:creationId xmlns:a16="http://schemas.microsoft.com/office/drawing/2014/main" id="{F5287441-5DA4-A942-B84A-C592DEBC1FAA}"/>
              </a:ext>
            </a:extLst>
          </p:cNvPr>
          <p:cNvSpPr/>
          <p:nvPr/>
        </p:nvSpPr>
        <p:spPr>
          <a:xfrm>
            <a:off x="152918" y="1696646"/>
            <a:ext cx="2642790" cy="3283568"/>
          </a:xfrm>
          <a:prstGeom prst="flowChartProcess">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DE" sz="1600" dirty="0">
                <a:solidFill>
                  <a:schemeClr val="tx1">
                    <a:lumMod val="85000"/>
                    <a:lumOff val="15000"/>
                  </a:schemeClr>
                </a:solidFill>
                <a:latin typeface="Arial" panose="020B0604020202020204" pitchFamily="34" charset="0"/>
                <a:cs typeface="Arial" panose="020B0604020202020204" pitchFamily="34" charset="0"/>
              </a:rPr>
              <a:t>Overall, MT BERT has shown better original accuracy and Accuracy under attack. </a:t>
            </a:r>
          </a:p>
          <a:p>
            <a:pPr marL="285750" indent="-285750" defTabSz="914400">
              <a:spcBef>
                <a:spcPts val="1000"/>
              </a:spcBef>
              <a:buClr>
                <a:schemeClr val="tx1"/>
              </a:buClr>
              <a:buFont typeface="Wingdings" pitchFamily="2" charset="2"/>
              <a:buChar char="q"/>
            </a:pPr>
            <a:r>
              <a:rPr lang="en-DE" sz="1600" dirty="0">
                <a:solidFill>
                  <a:schemeClr val="tx1">
                    <a:lumMod val="85000"/>
                    <a:lumOff val="15000"/>
                  </a:schemeClr>
                </a:solidFill>
                <a:latin typeface="Arial" panose="020B0604020202020204" pitchFamily="34" charset="0"/>
                <a:cs typeface="Arial" panose="020B0604020202020204" pitchFamily="34" charset="0"/>
              </a:rPr>
              <a:t>Except Average perturbation in BAE attack recipe, MTBERT has outperformed all mentioned model.</a:t>
            </a:r>
          </a:p>
          <a:p>
            <a:pPr marL="285750" indent="-285750" defTabSz="914400">
              <a:spcBef>
                <a:spcPts val="1000"/>
              </a:spcBef>
              <a:buClr>
                <a:schemeClr val="tx1"/>
              </a:buClr>
              <a:buFont typeface="Wingdings" pitchFamily="2" charset="2"/>
              <a:buChar char="q"/>
            </a:pPr>
            <a:r>
              <a:rPr lang="en-DE" sz="1600" dirty="0">
                <a:solidFill>
                  <a:schemeClr val="tx1">
                    <a:lumMod val="85000"/>
                    <a:lumOff val="15000"/>
                  </a:schemeClr>
                </a:solidFill>
                <a:latin typeface="Arial" panose="020B0604020202020204" pitchFamily="34" charset="0"/>
                <a:cs typeface="Arial" panose="020B0604020202020204" pitchFamily="34" charset="0"/>
              </a:rPr>
              <a:t>Followed by MTDistilBERT</a:t>
            </a:r>
          </a:p>
        </p:txBody>
      </p:sp>
      <p:pic>
        <p:nvPicPr>
          <p:cNvPr id="9" name="Picture 8">
            <a:extLst>
              <a:ext uri="{FF2B5EF4-FFF2-40B4-BE49-F238E27FC236}">
                <a16:creationId xmlns:a16="http://schemas.microsoft.com/office/drawing/2014/main" id="{D2275383-713B-3146-B2CF-9EED67F39476}"/>
              </a:ext>
            </a:extLst>
          </p:cNvPr>
          <p:cNvPicPr>
            <a:picLocks noChangeAspect="1"/>
          </p:cNvPicPr>
          <p:nvPr/>
        </p:nvPicPr>
        <p:blipFill>
          <a:blip r:embed="rId3"/>
          <a:stretch>
            <a:fillRect/>
          </a:stretch>
        </p:blipFill>
        <p:spPr>
          <a:xfrm>
            <a:off x="2795709" y="1375518"/>
            <a:ext cx="9243374" cy="4125239"/>
          </a:xfrm>
          <a:prstGeom prst="rect">
            <a:avLst/>
          </a:prstGeom>
          <a:ln>
            <a:solidFill>
              <a:schemeClr val="dk1">
                <a:shade val="50000"/>
              </a:schemeClr>
            </a:solidFill>
          </a:ln>
        </p:spPr>
      </p:pic>
      <p:sp>
        <p:nvSpPr>
          <p:cNvPr id="11" name="TextBox 10">
            <a:extLst>
              <a:ext uri="{FF2B5EF4-FFF2-40B4-BE49-F238E27FC236}">
                <a16:creationId xmlns:a16="http://schemas.microsoft.com/office/drawing/2014/main" id="{35097515-9878-B24F-9657-0774B875E2CC}"/>
              </a:ext>
            </a:extLst>
          </p:cNvPr>
          <p:cNvSpPr txBox="1"/>
          <p:nvPr/>
        </p:nvSpPr>
        <p:spPr>
          <a:xfrm>
            <a:off x="2795708" y="5500757"/>
            <a:ext cx="9243374" cy="461665"/>
          </a:xfrm>
          <a:prstGeom prst="rect">
            <a:avLst/>
          </a:prstGeom>
          <a:noFill/>
        </p:spPr>
        <p:txBody>
          <a:bodyPr wrap="squar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IMDB dataset: MTBERT performed best in the experiment, followed by MTDistilBERT. Bold and underlined values represent first and second best values. </a:t>
            </a:r>
          </a:p>
        </p:txBody>
      </p:sp>
    </p:spTree>
    <p:extLst>
      <p:ext uri="{BB962C8B-B14F-4D97-AF65-F5344CB8AC3E}">
        <p14:creationId xmlns:p14="http://schemas.microsoft.com/office/powerpoint/2010/main" val="149366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E24C06-3035-9749-8FF9-080CB7B39335}"/>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78AFF618-F5EF-2941-8413-3B4B1D2DBB7D}"/>
              </a:ext>
            </a:extLst>
          </p:cNvPr>
          <p:cNvSpPr>
            <a:spLocks noGrp="1"/>
          </p:cNvSpPr>
          <p:nvPr>
            <p:ph type="sldNum" sz="quarter" idx="12"/>
          </p:nvPr>
        </p:nvSpPr>
        <p:spPr/>
        <p:txBody>
          <a:bodyPr/>
          <a:lstStyle/>
          <a:p>
            <a:fld id="{D4385911-A369-254E-86F9-364F5AB611C7}" type="slidenum">
              <a:rPr lang="en-US" smtClean="0"/>
              <a:t>23</a:t>
            </a:fld>
            <a:endParaRPr lang="en-US"/>
          </a:p>
        </p:txBody>
      </p:sp>
      <p:sp>
        <p:nvSpPr>
          <p:cNvPr id="7" name="Title 1">
            <a:extLst>
              <a:ext uri="{FF2B5EF4-FFF2-40B4-BE49-F238E27FC236}">
                <a16:creationId xmlns:a16="http://schemas.microsoft.com/office/drawing/2014/main" id="{590DAB3A-1EAD-9642-830F-26CCB355F84B}"/>
              </a:ext>
            </a:extLst>
          </p:cNvPr>
          <p:cNvSpPr>
            <a:spLocks noGrp="1"/>
          </p:cNvSpPr>
          <p:nvPr>
            <p:ph type="title"/>
          </p:nvPr>
        </p:nvSpPr>
        <p:spPr>
          <a:xfrm>
            <a:off x="152918" y="859014"/>
            <a:ext cx="9041443" cy="505497"/>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Experiment </a:t>
            </a:r>
            <a:r>
              <a:rPr lang="en-DE" sz="2000">
                <a:latin typeface="Arial" panose="020B0604020202020204" pitchFamily="34" charset="0"/>
                <a:cs typeface="Arial" panose="020B0604020202020204" pitchFamily="34" charset="0"/>
              </a:rPr>
              <a:t>results- </a:t>
            </a:r>
            <a:r>
              <a:rPr lang="en-GB" sz="2000" dirty="0">
                <a:latin typeface="Arial" panose="020B0604020202020204" pitchFamily="34" charset="0"/>
                <a:cs typeface="Arial" panose="020B0604020202020204" pitchFamily="34" charset="0"/>
              </a:rPr>
              <a:t>Covid-19 fake tweets dataset</a:t>
            </a:r>
            <a:endParaRPr lang="en-DE"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C79ECE7-0361-0C4B-AB95-1CCC10AC462D}"/>
              </a:ext>
            </a:extLst>
          </p:cNvPr>
          <p:cNvPicPr>
            <a:picLocks noChangeAspect="1"/>
          </p:cNvPicPr>
          <p:nvPr/>
        </p:nvPicPr>
        <p:blipFill>
          <a:blip r:embed="rId2"/>
          <a:stretch>
            <a:fillRect/>
          </a:stretch>
        </p:blipFill>
        <p:spPr>
          <a:xfrm>
            <a:off x="2477387" y="1492084"/>
            <a:ext cx="9350800" cy="4270506"/>
          </a:xfrm>
          <a:prstGeom prst="rect">
            <a:avLst/>
          </a:prstGeom>
          <a:ln>
            <a:solidFill>
              <a:schemeClr val="dk1">
                <a:shade val="50000"/>
              </a:schemeClr>
            </a:solidFill>
          </a:ln>
        </p:spPr>
      </p:pic>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6B3F1C0A-F572-0F40-BF1B-77C71723E734}"/>
                  </a:ext>
                </a:extLst>
              </p14:cNvPr>
              <p14:cNvContentPartPr/>
              <p14:nvPr/>
            </p14:nvContentPartPr>
            <p14:xfrm>
              <a:off x="7321052" y="5553974"/>
              <a:ext cx="360" cy="360"/>
            </p14:xfrm>
          </p:contentPart>
        </mc:Choice>
        <mc:Fallback xmlns="">
          <p:pic>
            <p:nvPicPr>
              <p:cNvPr id="17" name="Ink 16">
                <a:extLst>
                  <a:ext uri="{FF2B5EF4-FFF2-40B4-BE49-F238E27FC236}">
                    <a16:creationId xmlns:a16="http://schemas.microsoft.com/office/drawing/2014/main" id="{6B3F1C0A-F572-0F40-BF1B-77C71723E734}"/>
                  </a:ext>
                </a:extLst>
              </p:cNvPr>
              <p:cNvPicPr/>
              <p:nvPr/>
            </p:nvPicPr>
            <p:blipFill>
              <a:blip r:embed="rId6"/>
              <a:stretch>
                <a:fillRect/>
              </a:stretch>
            </p:blipFill>
            <p:spPr>
              <a:xfrm>
                <a:off x="7316732" y="5549654"/>
                <a:ext cx="9000" cy="9000"/>
              </a:xfrm>
              <a:prstGeom prst="rect">
                <a:avLst/>
              </a:prstGeom>
            </p:spPr>
          </p:pic>
        </mc:Fallback>
      </mc:AlternateContent>
      <p:grpSp>
        <p:nvGrpSpPr>
          <p:cNvPr id="21" name="Group 20">
            <a:extLst>
              <a:ext uri="{FF2B5EF4-FFF2-40B4-BE49-F238E27FC236}">
                <a16:creationId xmlns:a16="http://schemas.microsoft.com/office/drawing/2014/main" id="{9EF56CE8-2C8C-D245-9D12-02AB648AC357}"/>
              </a:ext>
            </a:extLst>
          </p:cNvPr>
          <p:cNvGrpSpPr/>
          <p:nvPr/>
        </p:nvGrpSpPr>
        <p:grpSpPr>
          <a:xfrm>
            <a:off x="4229372" y="968654"/>
            <a:ext cx="78840" cy="26640"/>
            <a:chOff x="4229372" y="968654"/>
            <a:chExt cx="78840" cy="26640"/>
          </a:xfrm>
        </p:grpSpPr>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172B7374-59F6-7546-ADFC-20B0335E729B}"/>
                    </a:ext>
                  </a:extLst>
                </p14:cNvPr>
                <p14:cNvContentPartPr/>
                <p14:nvPr/>
              </p14:nvContentPartPr>
              <p14:xfrm>
                <a:off x="4307852" y="968654"/>
                <a:ext cx="360" cy="360"/>
              </p14:xfrm>
            </p:contentPart>
          </mc:Choice>
          <mc:Fallback xmlns="">
            <p:pic>
              <p:nvPicPr>
                <p:cNvPr id="18" name="Ink 17">
                  <a:extLst>
                    <a:ext uri="{FF2B5EF4-FFF2-40B4-BE49-F238E27FC236}">
                      <a16:creationId xmlns:a16="http://schemas.microsoft.com/office/drawing/2014/main" id="{172B7374-59F6-7546-ADFC-20B0335E729B}"/>
                    </a:ext>
                  </a:extLst>
                </p:cNvPr>
                <p:cNvPicPr/>
                <p:nvPr/>
              </p:nvPicPr>
              <p:blipFill>
                <a:blip r:embed="rId6"/>
                <a:stretch>
                  <a:fillRect/>
                </a:stretch>
              </p:blipFill>
              <p:spPr>
                <a:xfrm>
                  <a:off x="4303532" y="9643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042D77B-CB03-C043-B1D0-D4C25885DA63}"/>
                    </a:ext>
                  </a:extLst>
                </p14:cNvPr>
                <p14:cNvContentPartPr/>
                <p14:nvPr/>
              </p14:nvContentPartPr>
              <p14:xfrm>
                <a:off x="4307852" y="968654"/>
                <a:ext cx="360" cy="360"/>
              </p14:xfrm>
            </p:contentPart>
          </mc:Choice>
          <mc:Fallback xmlns="">
            <p:pic>
              <p:nvPicPr>
                <p:cNvPr id="19" name="Ink 18">
                  <a:extLst>
                    <a:ext uri="{FF2B5EF4-FFF2-40B4-BE49-F238E27FC236}">
                      <a16:creationId xmlns:a16="http://schemas.microsoft.com/office/drawing/2014/main" id="{2042D77B-CB03-C043-B1D0-D4C25885DA63}"/>
                    </a:ext>
                  </a:extLst>
                </p:cNvPr>
                <p:cNvPicPr/>
                <p:nvPr/>
              </p:nvPicPr>
              <p:blipFill>
                <a:blip r:embed="rId6"/>
                <a:stretch>
                  <a:fillRect/>
                </a:stretch>
              </p:blipFill>
              <p:spPr>
                <a:xfrm>
                  <a:off x="4303532" y="9643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FE441239-AC0C-7D4D-A256-4A28912F9D52}"/>
                    </a:ext>
                  </a:extLst>
                </p14:cNvPr>
                <p14:cNvContentPartPr/>
                <p14:nvPr/>
              </p14:nvContentPartPr>
              <p14:xfrm>
                <a:off x="4229372" y="994934"/>
                <a:ext cx="360" cy="360"/>
              </p14:xfrm>
            </p:contentPart>
          </mc:Choice>
          <mc:Fallback xmlns="">
            <p:pic>
              <p:nvPicPr>
                <p:cNvPr id="20" name="Ink 19">
                  <a:extLst>
                    <a:ext uri="{FF2B5EF4-FFF2-40B4-BE49-F238E27FC236}">
                      <a16:creationId xmlns:a16="http://schemas.microsoft.com/office/drawing/2014/main" id="{FE441239-AC0C-7D4D-A256-4A28912F9D52}"/>
                    </a:ext>
                  </a:extLst>
                </p:cNvPr>
                <p:cNvPicPr/>
                <p:nvPr/>
              </p:nvPicPr>
              <p:blipFill>
                <a:blip r:embed="rId6"/>
                <a:stretch>
                  <a:fillRect/>
                </a:stretch>
              </p:blipFill>
              <p:spPr>
                <a:xfrm>
                  <a:off x="4225052" y="990614"/>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C4B9704D-D3C5-1748-9928-681F29A14E11}"/>
                  </a:ext>
                </a:extLst>
              </p14:cNvPr>
              <p14:cNvContentPartPr/>
              <p14:nvPr/>
            </p14:nvContentPartPr>
            <p14:xfrm>
              <a:off x="4073132" y="1183574"/>
              <a:ext cx="360" cy="360"/>
            </p14:xfrm>
          </p:contentPart>
        </mc:Choice>
        <mc:Fallback xmlns="">
          <p:pic>
            <p:nvPicPr>
              <p:cNvPr id="22" name="Ink 21">
                <a:extLst>
                  <a:ext uri="{FF2B5EF4-FFF2-40B4-BE49-F238E27FC236}">
                    <a16:creationId xmlns:a16="http://schemas.microsoft.com/office/drawing/2014/main" id="{C4B9704D-D3C5-1748-9928-681F29A14E11}"/>
                  </a:ext>
                </a:extLst>
              </p:cNvPr>
              <p:cNvPicPr/>
              <p:nvPr/>
            </p:nvPicPr>
            <p:blipFill>
              <a:blip r:embed="rId6"/>
              <a:stretch>
                <a:fillRect/>
              </a:stretch>
            </p:blipFill>
            <p:spPr>
              <a:xfrm>
                <a:off x="4068812" y="1179254"/>
                <a:ext cx="9000" cy="9000"/>
              </a:xfrm>
              <a:prstGeom prst="rect">
                <a:avLst/>
              </a:prstGeom>
            </p:spPr>
          </p:pic>
        </mc:Fallback>
      </mc:AlternateContent>
      <p:grpSp>
        <p:nvGrpSpPr>
          <p:cNvPr id="26" name="Group 25">
            <a:extLst>
              <a:ext uri="{FF2B5EF4-FFF2-40B4-BE49-F238E27FC236}">
                <a16:creationId xmlns:a16="http://schemas.microsoft.com/office/drawing/2014/main" id="{B413C293-3AFF-5B4F-B3B9-317AB3B446FE}"/>
              </a:ext>
            </a:extLst>
          </p:cNvPr>
          <p:cNvGrpSpPr/>
          <p:nvPr/>
        </p:nvGrpSpPr>
        <p:grpSpPr>
          <a:xfrm>
            <a:off x="4050452" y="1063334"/>
            <a:ext cx="360" cy="360"/>
            <a:chOff x="4050452" y="1063334"/>
            <a:chExt cx="360" cy="360"/>
          </a:xfrm>
        </p:grpSpPr>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19400D22-3373-ED46-821B-5A1518980036}"/>
                    </a:ext>
                  </a:extLst>
                </p14:cNvPr>
                <p14:cNvContentPartPr/>
                <p14:nvPr/>
              </p14:nvContentPartPr>
              <p14:xfrm>
                <a:off x="4050452" y="1063334"/>
                <a:ext cx="360" cy="360"/>
              </p14:xfrm>
            </p:contentPart>
          </mc:Choice>
          <mc:Fallback xmlns="">
            <p:pic>
              <p:nvPicPr>
                <p:cNvPr id="23" name="Ink 22">
                  <a:extLst>
                    <a:ext uri="{FF2B5EF4-FFF2-40B4-BE49-F238E27FC236}">
                      <a16:creationId xmlns:a16="http://schemas.microsoft.com/office/drawing/2014/main" id="{19400D22-3373-ED46-821B-5A1518980036}"/>
                    </a:ext>
                  </a:extLst>
                </p:cNvPr>
                <p:cNvPicPr/>
                <p:nvPr/>
              </p:nvPicPr>
              <p:blipFill>
                <a:blip r:embed="rId6"/>
                <a:stretch>
                  <a:fillRect/>
                </a:stretch>
              </p:blipFill>
              <p:spPr>
                <a:xfrm>
                  <a:off x="4046132" y="10590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08D85AF7-1B98-C042-BE37-365B0559AEB1}"/>
                    </a:ext>
                  </a:extLst>
                </p14:cNvPr>
                <p14:cNvContentPartPr/>
                <p14:nvPr/>
              </p14:nvContentPartPr>
              <p14:xfrm>
                <a:off x="4050452" y="1063334"/>
                <a:ext cx="360" cy="360"/>
              </p14:xfrm>
            </p:contentPart>
          </mc:Choice>
          <mc:Fallback xmlns="">
            <p:pic>
              <p:nvPicPr>
                <p:cNvPr id="24" name="Ink 23">
                  <a:extLst>
                    <a:ext uri="{FF2B5EF4-FFF2-40B4-BE49-F238E27FC236}">
                      <a16:creationId xmlns:a16="http://schemas.microsoft.com/office/drawing/2014/main" id="{08D85AF7-1B98-C042-BE37-365B0559AEB1}"/>
                    </a:ext>
                  </a:extLst>
                </p:cNvPr>
                <p:cNvPicPr/>
                <p:nvPr/>
              </p:nvPicPr>
              <p:blipFill>
                <a:blip r:embed="rId6"/>
                <a:stretch>
                  <a:fillRect/>
                </a:stretch>
              </p:blipFill>
              <p:spPr>
                <a:xfrm>
                  <a:off x="4046132" y="10590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4D979B9F-DEA0-1146-93B2-258F9CA4CAFD}"/>
                    </a:ext>
                  </a:extLst>
                </p14:cNvPr>
                <p14:cNvContentPartPr/>
                <p14:nvPr/>
              </p14:nvContentPartPr>
              <p14:xfrm>
                <a:off x="4050452" y="1063334"/>
                <a:ext cx="360" cy="360"/>
              </p14:xfrm>
            </p:contentPart>
          </mc:Choice>
          <mc:Fallback xmlns="">
            <p:pic>
              <p:nvPicPr>
                <p:cNvPr id="25" name="Ink 24">
                  <a:extLst>
                    <a:ext uri="{FF2B5EF4-FFF2-40B4-BE49-F238E27FC236}">
                      <a16:creationId xmlns:a16="http://schemas.microsoft.com/office/drawing/2014/main" id="{4D979B9F-DEA0-1146-93B2-258F9CA4CAFD}"/>
                    </a:ext>
                  </a:extLst>
                </p:cNvPr>
                <p:cNvPicPr/>
                <p:nvPr/>
              </p:nvPicPr>
              <p:blipFill>
                <a:blip r:embed="rId6"/>
                <a:stretch>
                  <a:fillRect/>
                </a:stretch>
              </p:blipFill>
              <p:spPr>
                <a:xfrm>
                  <a:off x="4046132" y="1059014"/>
                  <a:ext cx="9000" cy="9000"/>
                </a:xfrm>
                <a:prstGeom prst="rect">
                  <a:avLst/>
                </a:prstGeom>
              </p:spPr>
            </p:pic>
          </mc:Fallback>
        </mc:AlternateContent>
      </p:grpSp>
      <p:sp>
        <p:nvSpPr>
          <p:cNvPr id="27" name="TextBox 26">
            <a:extLst>
              <a:ext uri="{FF2B5EF4-FFF2-40B4-BE49-F238E27FC236}">
                <a16:creationId xmlns:a16="http://schemas.microsoft.com/office/drawing/2014/main" id="{155421BE-3B02-E943-A5B6-247090FBC8FC}"/>
              </a:ext>
            </a:extLst>
          </p:cNvPr>
          <p:cNvSpPr txBox="1"/>
          <p:nvPr/>
        </p:nvSpPr>
        <p:spPr>
          <a:xfrm>
            <a:off x="2477387" y="5791306"/>
            <a:ext cx="9350800" cy="461665"/>
          </a:xfrm>
          <a:prstGeom prst="rect">
            <a:avLst/>
          </a:prstGeom>
          <a:noFill/>
        </p:spPr>
        <p:txBody>
          <a:bodyPr wrap="squar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Covid-19 fake tweets dataset: MTBERT model has performed well overall, followed by MTDistilBERT. Bold and underlined values represent first and second best values. </a:t>
            </a:r>
          </a:p>
        </p:txBody>
      </p:sp>
      <p:sp>
        <p:nvSpPr>
          <p:cNvPr id="30" name="Process 29">
            <a:extLst>
              <a:ext uri="{FF2B5EF4-FFF2-40B4-BE49-F238E27FC236}">
                <a16:creationId xmlns:a16="http://schemas.microsoft.com/office/drawing/2014/main" id="{A701AB1C-5418-E942-BE3E-863FB18C666D}"/>
              </a:ext>
            </a:extLst>
          </p:cNvPr>
          <p:cNvSpPr/>
          <p:nvPr/>
        </p:nvSpPr>
        <p:spPr>
          <a:xfrm>
            <a:off x="152918" y="2296885"/>
            <a:ext cx="2337990" cy="2264230"/>
          </a:xfrm>
          <a:prstGeom prst="flowChartProcess">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DE" sz="1600" dirty="0">
                <a:solidFill>
                  <a:schemeClr val="tx1">
                    <a:lumMod val="85000"/>
                    <a:lumOff val="15000"/>
                  </a:schemeClr>
                </a:solidFill>
                <a:latin typeface="Arial" panose="020B0604020202020204" pitchFamily="34" charset="0"/>
                <a:cs typeface="Arial" panose="020B0604020202020204" pitchFamily="34" charset="0"/>
              </a:rPr>
              <a:t>Except Average perturbation in BAE attack recipe, MTBERT has outperformed all mentioned model.</a:t>
            </a:r>
          </a:p>
          <a:p>
            <a:pPr marL="285750" indent="-285750" defTabSz="914400">
              <a:spcBef>
                <a:spcPts val="1000"/>
              </a:spcBef>
              <a:buClr>
                <a:schemeClr val="tx1"/>
              </a:buClr>
              <a:buFont typeface="Wingdings" pitchFamily="2" charset="2"/>
              <a:buChar char="q"/>
            </a:pPr>
            <a:r>
              <a:rPr lang="en-DE" sz="1600" dirty="0">
                <a:solidFill>
                  <a:schemeClr val="tx1">
                    <a:lumMod val="85000"/>
                    <a:lumOff val="15000"/>
                  </a:schemeClr>
                </a:solidFill>
                <a:latin typeface="Arial" panose="020B0604020202020204" pitchFamily="34" charset="0"/>
                <a:cs typeface="Arial" panose="020B0604020202020204" pitchFamily="34" charset="0"/>
              </a:rPr>
              <a:t>Followed by MTDistilBERT</a:t>
            </a:r>
          </a:p>
        </p:txBody>
      </p:sp>
    </p:spTree>
    <p:extLst>
      <p:ext uri="{BB962C8B-B14F-4D97-AF65-F5344CB8AC3E}">
        <p14:creationId xmlns:p14="http://schemas.microsoft.com/office/powerpoint/2010/main" val="198144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929F-9F62-6C4A-AB45-4A093BB81CD7}"/>
              </a:ext>
            </a:extLst>
          </p:cNvPr>
          <p:cNvSpPr>
            <a:spLocks noGrp="1"/>
          </p:cNvSpPr>
          <p:nvPr>
            <p:ph type="title"/>
          </p:nvPr>
        </p:nvSpPr>
        <p:spPr>
          <a:xfrm>
            <a:off x="232517" y="732558"/>
            <a:ext cx="4097436" cy="413967"/>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Accuracy</a:t>
            </a:r>
          </a:p>
        </p:txBody>
      </p:sp>
      <p:sp>
        <p:nvSpPr>
          <p:cNvPr id="4" name="Date Placeholder 3">
            <a:extLst>
              <a:ext uri="{FF2B5EF4-FFF2-40B4-BE49-F238E27FC236}">
                <a16:creationId xmlns:a16="http://schemas.microsoft.com/office/drawing/2014/main" id="{FDEBE583-3FB9-E74C-B3E9-478B77611040}"/>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7C704680-F1E7-6749-B0BD-9EB7284FDAF1}"/>
              </a:ext>
            </a:extLst>
          </p:cNvPr>
          <p:cNvSpPr>
            <a:spLocks noGrp="1"/>
          </p:cNvSpPr>
          <p:nvPr>
            <p:ph type="sldNum" sz="quarter" idx="12"/>
          </p:nvPr>
        </p:nvSpPr>
        <p:spPr/>
        <p:txBody>
          <a:bodyPr/>
          <a:lstStyle/>
          <a:p>
            <a:fld id="{D4385911-A369-254E-86F9-364F5AB611C7}" type="slidenum">
              <a:rPr lang="en-US" smtClean="0"/>
              <a:t>24</a:t>
            </a:fld>
            <a:endParaRPr lang="en-US"/>
          </a:p>
        </p:txBody>
      </p:sp>
      <p:sp>
        <p:nvSpPr>
          <p:cNvPr id="9" name="TextBox 8">
            <a:extLst>
              <a:ext uri="{FF2B5EF4-FFF2-40B4-BE49-F238E27FC236}">
                <a16:creationId xmlns:a16="http://schemas.microsoft.com/office/drawing/2014/main" id="{9DC46598-F8EF-5648-98E4-55D42703DEFD}"/>
              </a:ext>
            </a:extLst>
          </p:cNvPr>
          <p:cNvSpPr txBox="1"/>
          <p:nvPr/>
        </p:nvSpPr>
        <p:spPr>
          <a:xfrm>
            <a:off x="4993342" y="6194812"/>
            <a:ext cx="7045740" cy="46166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Covid-19 fake tweet: Mean Original Accuracy and Accuracy under attack considering four attack recipes.</a:t>
            </a:r>
            <a:endParaRPr lang="en-DE"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CB31EBB1-8AB0-174A-AA83-2CF84D1815D1}"/>
              </a:ext>
            </a:extLst>
          </p:cNvPr>
          <p:cNvSpPr txBox="1"/>
          <p:nvPr/>
        </p:nvSpPr>
        <p:spPr>
          <a:xfrm>
            <a:off x="4993342" y="3552526"/>
            <a:ext cx="6811450" cy="276999"/>
          </a:xfrm>
          <a:prstGeom prst="rect">
            <a:avLst/>
          </a:prstGeom>
          <a:noFill/>
        </p:spPr>
        <p:txBody>
          <a:bodyPr wrap="square" rtlCol="0">
            <a:spAutoFit/>
          </a:bodyPr>
          <a:lstStyle>
            <a:defPPr>
              <a:defRPr lang="en-US"/>
            </a:defPPr>
            <a:lvl1pPr>
              <a:defRPr sz="1400">
                <a:latin typeface="Arial" panose="020B0604020202020204" pitchFamily="34" charset="0"/>
                <a:cs typeface="Arial" panose="020B0604020202020204" pitchFamily="34" charset="0"/>
              </a:defRPr>
            </a:lvl1pPr>
          </a:lstStyle>
          <a:p>
            <a:r>
              <a:rPr lang="en-GB" sz="1200" dirty="0"/>
              <a:t>IMDB Dataset: Mean Original Accuracy and Accuracy under attack considering four attack recipes.</a:t>
            </a:r>
            <a:endParaRPr lang="en-DE" sz="1200" dirty="0"/>
          </a:p>
        </p:txBody>
      </p:sp>
      <p:pic>
        <p:nvPicPr>
          <p:cNvPr id="17" name="Picture 16">
            <a:extLst>
              <a:ext uri="{FF2B5EF4-FFF2-40B4-BE49-F238E27FC236}">
                <a16:creationId xmlns:a16="http://schemas.microsoft.com/office/drawing/2014/main" id="{8CE69253-78E1-4743-9CF6-94A4C284CD91}"/>
              </a:ext>
            </a:extLst>
          </p:cNvPr>
          <p:cNvPicPr>
            <a:picLocks noChangeAspect="1"/>
          </p:cNvPicPr>
          <p:nvPr/>
        </p:nvPicPr>
        <p:blipFill rotWithShape="1">
          <a:blip r:embed="rId2"/>
          <a:srcRect l="3224" r="1338"/>
          <a:stretch/>
        </p:blipFill>
        <p:spPr>
          <a:xfrm>
            <a:off x="4993342" y="939541"/>
            <a:ext cx="6679980" cy="2591801"/>
          </a:xfrm>
          <a:prstGeom prst="rect">
            <a:avLst/>
          </a:prstGeom>
          <a:ln>
            <a:solidFill>
              <a:schemeClr val="dk1">
                <a:shade val="50000"/>
              </a:schemeClr>
            </a:solidFill>
          </a:ln>
        </p:spPr>
      </p:pic>
      <p:pic>
        <p:nvPicPr>
          <p:cNvPr id="18" name="Picture 17">
            <a:extLst>
              <a:ext uri="{FF2B5EF4-FFF2-40B4-BE49-F238E27FC236}">
                <a16:creationId xmlns:a16="http://schemas.microsoft.com/office/drawing/2014/main" id="{459FE00D-2E33-7745-B82D-820B3F851234}"/>
              </a:ext>
            </a:extLst>
          </p:cNvPr>
          <p:cNvPicPr>
            <a:picLocks noChangeAspect="1"/>
          </p:cNvPicPr>
          <p:nvPr/>
        </p:nvPicPr>
        <p:blipFill rotWithShape="1">
          <a:blip r:embed="rId3"/>
          <a:srcRect l="2191" t="3922" r="1174" b="2799"/>
          <a:stretch/>
        </p:blipFill>
        <p:spPr>
          <a:xfrm>
            <a:off x="4993342" y="3931537"/>
            <a:ext cx="6679980" cy="2263275"/>
          </a:xfrm>
          <a:prstGeom prst="rect">
            <a:avLst/>
          </a:prstGeom>
          <a:ln>
            <a:solidFill>
              <a:schemeClr val="dk1">
                <a:shade val="50000"/>
              </a:schemeClr>
            </a:solidFill>
          </a:ln>
        </p:spPr>
      </p:pic>
      <p:sp>
        <p:nvSpPr>
          <p:cNvPr id="19" name="Process 18">
            <a:extLst>
              <a:ext uri="{FF2B5EF4-FFF2-40B4-BE49-F238E27FC236}">
                <a16:creationId xmlns:a16="http://schemas.microsoft.com/office/drawing/2014/main" id="{E6D2BF8B-30C9-BD4F-8398-9C8A4D659FC5}"/>
              </a:ext>
            </a:extLst>
          </p:cNvPr>
          <p:cNvSpPr/>
          <p:nvPr/>
        </p:nvSpPr>
        <p:spPr>
          <a:xfrm>
            <a:off x="387208" y="1762830"/>
            <a:ext cx="4480997" cy="3579391"/>
          </a:xfrm>
          <a:prstGeom prst="flowChartProcess">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DE" sz="1600" dirty="0">
                <a:solidFill>
                  <a:schemeClr val="tx1">
                    <a:lumMod val="85000"/>
                    <a:lumOff val="15000"/>
                  </a:schemeClr>
                </a:solidFill>
                <a:latin typeface="Arial" panose="020B0604020202020204" pitchFamily="34" charset="0"/>
                <a:cs typeface="Arial" panose="020B0604020202020204" pitchFamily="34" charset="0"/>
              </a:rPr>
              <a:t>Model fine-tuned using proposed approach (MTBERT and MTDistilBERT) shown better original accuracy and accuracy under attack.</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MTBERT has shown better original accuracy(0~2% better) followed by MTDistilBERT.</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MTBERT has shown </a:t>
            </a:r>
            <a:r>
              <a:rPr lang="en-DE" sz="1600" dirty="0">
                <a:solidFill>
                  <a:schemeClr val="tx1">
                    <a:lumMod val="85000"/>
                    <a:lumOff val="15000"/>
                  </a:schemeClr>
                </a:solidFill>
                <a:latin typeface="Arial" panose="020B0604020202020204" pitchFamily="34" charset="0"/>
                <a:cs typeface="Arial" panose="020B0604020202020204" pitchFamily="34" charset="0"/>
              </a:rPr>
              <a:t>20∼30% </a:t>
            </a:r>
            <a:r>
              <a:rPr lang="en-GB" sz="1600" dirty="0">
                <a:solidFill>
                  <a:schemeClr val="tx1">
                    <a:lumMod val="85000"/>
                    <a:lumOff val="15000"/>
                  </a:schemeClr>
                </a:solidFill>
                <a:latin typeface="Arial" panose="020B0604020202020204" pitchFamily="34" charset="0"/>
                <a:cs typeface="Arial" panose="020B0604020202020204" pitchFamily="34" charset="0"/>
              </a:rPr>
              <a:t>improvement in accuracy under attack compared to BERT considering both dataset.</a:t>
            </a:r>
          </a:p>
        </p:txBody>
      </p:sp>
    </p:spTree>
    <p:extLst>
      <p:ext uri="{BB962C8B-B14F-4D97-AF65-F5344CB8AC3E}">
        <p14:creationId xmlns:p14="http://schemas.microsoft.com/office/powerpoint/2010/main" val="261784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9"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929F-9F62-6C4A-AB45-4A093BB81CD7}"/>
              </a:ext>
            </a:extLst>
          </p:cNvPr>
          <p:cNvSpPr>
            <a:spLocks noGrp="1"/>
          </p:cNvSpPr>
          <p:nvPr>
            <p:ph type="title"/>
          </p:nvPr>
        </p:nvSpPr>
        <p:spPr>
          <a:xfrm>
            <a:off x="232517" y="732558"/>
            <a:ext cx="3882283" cy="413967"/>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Attack success rate</a:t>
            </a:r>
          </a:p>
        </p:txBody>
      </p:sp>
      <p:sp>
        <p:nvSpPr>
          <p:cNvPr id="4" name="Date Placeholder 3">
            <a:extLst>
              <a:ext uri="{FF2B5EF4-FFF2-40B4-BE49-F238E27FC236}">
                <a16:creationId xmlns:a16="http://schemas.microsoft.com/office/drawing/2014/main" id="{FDEBE583-3FB9-E74C-B3E9-478B77611040}"/>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7C704680-F1E7-6749-B0BD-9EB7284FDAF1}"/>
              </a:ext>
            </a:extLst>
          </p:cNvPr>
          <p:cNvSpPr>
            <a:spLocks noGrp="1"/>
          </p:cNvSpPr>
          <p:nvPr>
            <p:ph type="sldNum" sz="quarter" idx="12"/>
          </p:nvPr>
        </p:nvSpPr>
        <p:spPr/>
        <p:txBody>
          <a:bodyPr/>
          <a:lstStyle/>
          <a:p>
            <a:fld id="{D4385911-A369-254E-86F9-364F5AB611C7}" type="slidenum">
              <a:rPr lang="en-US" smtClean="0"/>
              <a:t>25</a:t>
            </a:fld>
            <a:endParaRPr lang="en-US"/>
          </a:p>
        </p:txBody>
      </p:sp>
      <p:sp>
        <p:nvSpPr>
          <p:cNvPr id="11" name="Rectangle 10">
            <a:extLst>
              <a:ext uri="{FF2B5EF4-FFF2-40B4-BE49-F238E27FC236}">
                <a16:creationId xmlns:a16="http://schemas.microsoft.com/office/drawing/2014/main" id="{336109F5-313C-A047-8FDA-8A997A4C2CC7}"/>
              </a:ext>
            </a:extLst>
          </p:cNvPr>
          <p:cNvSpPr/>
          <p:nvPr/>
        </p:nvSpPr>
        <p:spPr>
          <a:xfrm>
            <a:off x="326572" y="1450473"/>
            <a:ext cx="3788228" cy="4114801"/>
          </a:xfrm>
          <a:prstGeom prst="rect">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endParaRPr lang="en-GB" sz="16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The TextFooler attack recipe observed to be most effective at attacking the language models followed by PWWS. </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On the other hand, BAE has been least effective, followed by TextBugger.</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language models fine-tuned using the proposed approach show the lowest attack success rate. </a:t>
            </a:r>
          </a:p>
        </p:txBody>
      </p:sp>
      <p:pic>
        <p:nvPicPr>
          <p:cNvPr id="3" name="Picture 2">
            <a:extLst>
              <a:ext uri="{FF2B5EF4-FFF2-40B4-BE49-F238E27FC236}">
                <a16:creationId xmlns:a16="http://schemas.microsoft.com/office/drawing/2014/main" id="{B53AE3B7-365A-DF45-804D-E19830B27BE7}"/>
              </a:ext>
            </a:extLst>
          </p:cNvPr>
          <p:cNvPicPr>
            <a:picLocks noChangeAspect="1"/>
          </p:cNvPicPr>
          <p:nvPr/>
        </p:nvPicPr>
        <p:blipFill>
          <a:blip r:embed="rId2"/>
          <a:stretch>
            <a:fillRect/>
          </a:stretch>
        </p:blipFill>
        <p:spPr>
          <a:xfrm>
            <a:off x="4441371" y="990600"/>
            <a:ext cx="7597712" cy="5034549"/>
          </a:xfrm>
          <a:prstGeom prst="rect">
            <a:avLst/>
          </a:prstGeom>
          <a:ln>
            <a:solidFill>
              <a:schemeClr val="dk1">
                <a:shade val="50000"/>
              </a:schemeClr>
            </a:solidFill>
          </a:ln>
        </p:spPr>
      </p:pic>
      <p:sp>
        <p:nvSpPr>
          <p:cNvPr id="6" name="TextBox 5">
            <a:extLst>
              <a:ext uri="{FF2B5EF4-FFF2-40B4-BE49-F238E27FC236}">
                <a16:creationId xmlns:a16="http://schemas.microsoft.com/office/drawing/2014/main" id="{2E93A94D-E259-E64C-89BE-69E57FA2C37A}"/>
              </a:ext>
            </a:extLst>
          </p:cNvPr>
          <p:cNvSpPr txBox="1"/>
          <p:nvPr/>
        </p:nvSpPr>
        <p:spPr>
          <a:xfrm>
            <a:off x="6900121" y="6029504"/>
            <a:ext cx="2632452" cy="307777"/>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Bar plot of attack success rate </a:t>
            </a:r>
          </a:p>
        </p:txBody>
      </p:sp>
    </p:spTree>
    <p:extLst>
      <p:ext uri="{BB962C8B-B14F-4D97-AF65-F5344CB8AC3E}">
        <p14:creationId xmlns:p14="http://schemas.microsoft.com/office/powerpoint/2010/main" val="3764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AB71DE-7F00-2A4B-BEFD-C0F18B09DA03}"/>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FC5D9FCD-EE8B-1E41-89CA-CEB67B4D3B86}"/>
              </a:ext>
            </a:extLst>
          </p:cNvPr>
          <p:cNvSpPr>
            <a:spLocks noGrp="1"/>
          </p:cNvSpPr>
          <p:nvPr>
            <p:ph type="sldNum" sz="quarter" idx="12"/>
          </p:nvPr>
        </p:nvSpPr>
        <p:spPr/>
        <p:txBody>
          <a:bodyPr/>
          <a:lstStyle/>
          <a:p>
            <a:fld id="{D4385911-A369-254E-86F9-364F5AB611C7}" type="slidenum">
              <a:rPr lang="en-US" smtClean="0"/>
              <a:t>26</a:t>
            </a:fld>
            <a:endParaRPr lang="en-US"/>
          </a:p>
        </p:txBody>
      </p:sp>
      <p:sp>
        <p:nvSpPr>
          <p:cNvPr id="9" name="Rectangle 8">
            <a:extLst>
              <a:ext uri="{FF2B5EF4-FFF2-40B4-BE49-F238E27FC236}">
                <a16:creationId xmlns:a16="http://schemas.microsoft.com/office/drawing/2014/main" id="{93AC49C7-195E-0640-8C84-EDE4B1685283}"/>
              </a:ext>
            </a:extLst>
          </p:cNvPr>
          <p:cNvSpPr/>
          <p:nvPr/>
        </p:nvSpPr>
        <p:spPr>
          <a:xfrm>
            <a:off x="383696" y="5011600"/>
            <a:ext cx="5525510" cy="979855"/>
          </a:xfrm>
          <a:prstGeom prst="rect">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MTBERT model require higher queries for attacking except BAE attack Recipes. </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PWWS require high queries to attack followed by TextFooler.</a:t>
            </a:r>
          </a:p>
        </p:txBody>
      </p:sp>
      <p:sp>
        <p:nvSpPr>
          <p:cNvPr id="3" name="TextBox 2">
            <a:extLst>
              <a:ext uri="{FF2B5EF4-FFF2-40B4-BE49-F238E27FC236}">
                <a16:creationId xmlns:a16="http://schemas.microsoft.com/office/drawing/2014/main" id="{D5CFB308-ED9B-5040-A961-292AF6E8F5C2}"/>
              </a:ext>
            </a:extLst>
          </p:cNvPr>
          <p:cNvSpPr txBox="1"/>
          <p:nvPr/>
        </p:nvSpPr>
        <p:spPr>
          <a:xfrm>
            <a:off x="383696" y="671500"/>
            <a:ext cx="4177849" cy="313932"/>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lvl1pPr algn="ctr" defTabSz="914400">
              <a:lnSpc>
                <a:spcPct val="90000"/>
              </a:lnSpc>
              <a:spcBef>
                <a:spcPct val="0"/>
              </a:spcBef>
              <a:buNone/>
              <a:defRPr sz="2000" cap="all" spc="200" baseline="0">
                <a:solidFill>
                  <a:schemeClr val="tx1">
                    <a:lumMod val="85000"/>
                    <a:lumOff val="15000"/>
                  </a:schemeClr>
                </a:solidFill>
                <a:latin typeface="Arial" panose="020B0604020202020204" pitchFamily="34" charset="0"/>
                <a:ea typeface="+mj-ea"/>
                <a:cs typeface="Arial" panose="020B0604020202020204" pitchFamily="34" charset="0"/>
              </a:defRPr>
            </a:lvl1pPr>
          </a:lstStyle>
          <a:p>
            <a:r>
              <a:rPr lang="en-DE" dirty="0"/>
              <a:t>Number of  Queries</a:t>
            </a:r>
          </a:p>
        </p:txBody>
      </p:sp>
      <p:pic>
        <p:nvPicPr>
          <p:cNvPr id="11" name="Picture 10">
            <a:extLst>
              <a:ext uri="{FF2B5EF4-FFF2-40B4-BE49-F238E27FC236}">
                <a16:creationId xmlns:a16="http://schemas.microsoft.com/office/drawing/2014/main" id="{C7A45D68-0437-224B-B5B2-682B928E7F09}"/>
              </a:ext>
            </a:extLst>
          </p:cNvPr>
          <p:cNvPicPr>
            <a:picLocks noChangeAspect="1"/>
          </p:cNvPicPr>
          <p:nvPr/>
        </p:nvPicPr>
        <p:blipFill>
          <a:blip r:embed="rId4"/>
          <a:stretch>
            <a:fillRect/>
          </a:stretch>
        </p:blipFill>
        <p:spPr>
          <a:xfrm>
            <a:off x="383696" y="1091343"/>
            <a:ext cx="5804108" cy="3671099"/>
          </a:xfrm>
          <a:prstGeom prst="rect">
            <a:avLst/>
          </a:prstGeom>
        </p:spPr>
      </p:pic>
      <p:pic>
        <p:nvPicPr>
          <p:cNvPr id="12" name="Picture 11">
            <a:extLst>
              <a:ext uri="{FF2B5EF4-FFF2-40B4-BE49-F238E27FC236}">
                <a16:creationId xmlns:a16="http://schemas.microsoft.com/office/drawing/2014/main" id="{01F1C4D2-3940-0345-84A2-0713022FB14A}"/>
              </a:ext>
            </a:extLst>
          </p:cNvPr>
          <p:cNvPicPr>
            <a:picLocks noChangeAspect="1"/>
          </p:cNvPicPr>
          <p:nvPr/>
        </p:nvPicPr>
        <p:blipFill>
          <a:blip r:embed="rId5"/>
          <a:stretch>
            <a:fillRect/>
          </a:stretch>
        </p:blipFill>
        <p:spPr>
          <a:xfrm>
            <a:off x="6414382" y="1267102"/>
            <a:ext cx="5596262" cy="3319582"/>
          </a:xfrm>
          <a:prstGeom prst="rect">
            <a:avLst/>
          </a:prstGeom>
        </p:spPr>
      </p:pic>
      <p:sp>
        <p:nvSpPr>
          <p:cNvPr id="15" name="TextBox 14">
            <a:extLst>
              <a:ext uri="{FF2B5EF4-FFF2-40B4-BE49-F238E27FC236}">
                <a16:creationId xmlns:a16="http://schemas.microsoft.com/office/drawing/2014/main" id="{96C0B5AF-FBDF-A740-A186-07D91B475467}"/>
              </a:ext>
            </a:extLst>
          </p:cNvPr>
          <p:cNvSpPr txBox="1"/>
          <p:nvPr/>
        </p:nvSpPr>
        <p:spPr>
          <a:xfrm>
            <a:off x="6554605" y="4847360"/>
            <a:ext cx="5456039" cy="1308336"/>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GB" dirty="0"/>
              <a:t>The proposed approach models are comparatively broader and showed greater values for outliers than baseline models. </a:t>
            </a:r>
          </a:p>
          <a:p>
            <a:r>
              <a:rPr lang="en-GB" dirty="0"/>
              <a:t>This particular box plot is based on the IMDB dataset and only successful attacks are considered. </a:t>
            </a:r>
          </a:p>
        </p:txBody>
      </p:sp>
      <p:sp>
        <p:nvSpPr>
          <p:cNvPr id="16" name="TextBox 15">
            <a:extLst>
              <a:ext uri="{FF2B5EF4-FFF2-40B4-BE49-F238E27FC236}">
                <a16:creationId xmlns:a16="http://schemas.microsoft.com/office/drawing/2014/main" id="{1FA65E2D-0C39-BC46-A055-956D6A0E974F}"/>
              </a:ext>
            </a:extLst>
          </p:cNvPr>
          <p:cNvSpPr txBox="1"/>
          <p:nvPr/>
        </p:nvSpPr>
        <p:spPr>
          <a:xfrm>
            <a:off x="8174580" y="4570362"/>
            <a:ext cx="2533066"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Box plot of the number of queries. </a:t>
            </a:r>
          </a:p>
        </p:txBody>
      </p:sp>
      <p:sp>
        <p:nvSpPr>
          <p:cNvPr id="17" name="TextBox 16">
            <a:extLst>
              <a:ext uri="{FF2B5EF4-FFF2-40B4-BE49-F238E27FC236}">
                <a16:creationId xmlns:a16="http://schemas.microsoft.com/office/drawing/2014/main" id="{0F4D50B8-CBC0-574E-8D28-1AEE2C57A60F}"/>
              </a:ext>
            </a:extLst>
          </p:cNvPr>
          <p:cNvSpPr txBox="1"/>
          <p:nvPr/>
        </p:nvSpPr>
        <p:spPr>
          <a:xfrm>
            <a:off x="1790056" y="4708861"/>
            <a:ext cx="2507418"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Bar plot of the number of queries. </a:t>
            </a:r>
          </a:p>
        </p:txBody>
      </p:sp>
    </p:spTree>
    <p:extLst>
      <p:ext uri="{BB962C8B-B14F-4D97-AF65-F5344CB8AC3E}">
        <p14:creationId xmlns:p14="http://schemas.microsoft.com/office/powerpoint/2010/main" val="3960103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D03C-2C4C-1E4F-ACED-E7F6D155E200}"/>
              </a:ext>
            </a:extLst>
          </p:cNvPr>
          <p:cNvSpPr>
            <a:spLocks noGrp="1"/>
          </p:cNvSpPr>
          <p:nvPr>
            <p:ph type="title"/>
          </p:nvPr>
        </p:nvSpPr>
        <p:spPr>
          <a:xfrm>
            <a:off x="222720" y="768653"/>
            <a:ext cx="4259634" cy="343749"/>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Word perturbation</a:t>
            </a:r>
          </a:p>
        </p:txBody>
      </p:sp>
      <p:sp>
        <p:nvSpPr>
          <p:cNvPr id="4" name="Date Placeholder 3">
            <a:extLst>
              <a:ext uri="{FF2B5EF4-FFF2-40B4-BE49-F238E27FC236}">
                <a16:creationId xmlns:a16="http://schemas.microsoft.com/office/drawing/2014/main" id="{0810DD0C-1A81-1448-8AAC-47CD8679A209}"/>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1149769E-EC23-F047-B09B-7B063139AB13}"/>
              </a:ext>
            </a:extLst>
          </p:cNvPr>
          <p:cNvSpPr>
            <a:spLocks noGrp="1"/>
          </p:cNvSpPr>
          <p:nvPr>
            <p:ph type="sldNum" sz="quarter" idx="12"/>
          </p:nvPr>
        </p:nvSpPr>
        <p:spPr/>
        <p:txBody>
          <a:bodyPr/>
          <a:lstStyle/>
          <a:p>
            <a:fld id="{D4385911-A369-254E-86F9-364F5AB611C7}" type="slidenum">
              <a:rPr lang="en-US" smtClean="0"/>
              <a:t>27</a:t>
            </a:fld>
            <a:endParaRPr lang="en-US"/>
          </a:p>
        </p:txBody>
      </p:sp>
      <p:sp>
        <p:nvSpPr>
          <p:cNvPr id="8" name="Rectangle 7">
            <a:extLst>
              <a:ext uri="{FF2B5EF4-FFF2-40B4-BE49-F238E27FC236}">
                <a16:creationId xmlns:a16="http://schemas.microsoft.com/office/drawing/2014/main" id="{5FB4B418-A76D-3B43-A2EA-AC6102923083}"/>
              </a:ext>
            </a:extLst>
          </p:cNvPr>
          <p:cNvSpPr/>
          <p:nvPr/>
        </p:nvSpPr>
        <p:spPr>
          <a:xfrm>
            <a:off x="222720" y="1657127"/>
            <a:ext cx="4859643" cy="3973575"/>
          </a:xfrm>
          <a:prstGeom prst="rect">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In IMDB dataset, MTBERT model has shown highest perturbation requirement followed by MT DistilBERT.</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 In case of Fake tweets Dataset, BERT model has shown highest perturbation followed by MT DistilBERT.</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The difference of perturbation in between dataset is higher.</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IMDB dataset has lower words perturbation in contrast of Fake news dataset. </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TextBugger require higher number of perturbation of words followed by TextFooler. </a:t>
            </a:r>
          </a:p>
        </p:txBody>
      </p:sp>
      <p:pic>
        <p:nvPicPr>
          <p:cNvPr id="3" name="Picture 2">
            <a:extLst>
              <a:ext uri="{FF2B5EF4-FFF2-40B4-BE49-F238E27FC236}">
                <a16:creationId xmlns:a16="http://schemas.microsoft.com/office/drawing/2014/main" id="{BF2A49D9-1967-BC46-A93F-5F2813DD56CA}"/>
              </a:ext>
            </a:extLst>
          </p:cNvPr>
          <p:cNvPicPr>
            <a:picLocks noChangeAspect="1"/>
          </p:cNvPicPr>
          <p:nvPr/>
        </p:nvPicPr>
        <p:blipFill>
          <a:blip r:embed="rId2"/>
          <a:stretch>
            <a:fillRect/>
          </a:stretch>
        </p:blipFill>
        <p:spPr>
          <a:xfrm>
            <a:off x="5243443" y="1112402"/>
            <a:ext cx="6795639" cy="4518300"/>
          </a:xfrm>
          <a:prstGeom prst="rect">
            <a:avLst/>
          </a:prstGeom>
        </p:spPr>
      </p:pic>
      <p:sp>
        <p:nvSpPr>
          <p:cNvPr id="7" name="TextBox 6">
            <a:extLst>
              <a:ext uri="{FF2B5EF4-FFF2-40B4-BE49-F238E27FC236}">
                <a16:creationId xmlns:a16="http://schemas.microsoft.com/office/drawing/2014/main" id="{2B5D1AB8-86B6-B147-92AA-0D3BCD1FD057}"/>
              </a:ext>
            </a:extLst>
          </p:cNvPr>
          <p:cNvSpPr txBox="1"/>
          <p:nvPr/>
        </p:nvSpPr>
        <p:spPr>
          <a:xfrm>
            <a:off x="6476829" y="5630702"/>
            <a:ext cx="4589718"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Bar plot of word perturbation as per datasets and attack recipes. </a:t>
            </a:r>
          </a:p>
        </p:txBody>
      </p:sp>
    </p:spTree>
    <p:extLst>
      <p:ext uri="{BB962C8B-B14F-4D97-AF65-F5344CB8AC3E}">
        <p14:creationId xmlns:p14="http://schemas.microsoft.com/office/powerpoint/2010/main" val="291190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D03C-2C4C-1E4F-ACED-E7F6D155E200}"/>
              </a:ext>
            </a:extLst>
          </p:cNvPr>
          <p:cNvSpPr>
            <a:spLocks noGrp="1"/>
          </p:cNvSpPr>
          <p:nvPr>
            <p:ph type="title"/>
          </p:nvPr>
        </p:nvSpPr>
        <p:spPr>
          <a:xfrm>
            <a:off x="375120" y="893015"/>
            <a:ext cx="4259634" cy="343749"/>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Perturbation score</a:t>
            </a:r>
          </a:p>
        </p:txBody>
      </p:sp>
      <p:sp>
        <p:nvSpPr>
          <p:cNvPr id="4" name="Date Placeholder 3">
            <a:extLst>
              <a:ext uri="{FF2B5EF4-FFF2-40B4-BE49-F238E27FC236}">
                <a16:creationId xmlns:a16="http://schemas.microsoft.com/office/drawing/2014/main" id="{0810DD0C-1A81-1448-8AAC-47CD8679A209}"/>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1149769E-EC23-F047-B09B-7B063139AB13}"/>
              </a:ext>
            </a:extLst>
          </p:cNvPr>
          <p:cNvSpPr>
            <a:spLocks noGrp="1"/>
          </p:cNvSpPr>
          <p:nvPr>
            <p:ph type="sldNum" sz="quarter" idx="12"/>
          </p:nvPr>
        </p:nvSpPr>
        <p:spPr/>
        <p:txBody>
          <a:bodyPr/>
          <a:lstStyle/>
          <a:p>
            <a:fld id="{D4385911-A369-254E-86F9-364F5AB611C7}" type="slidenum">
              <a:rPr lang="en-US" smtClean="0"/>
              <a:t>28</a:t>
            </a:fld>
            <a:endParaRPr lang="en-US"/>
          </a:p>
        </p:txBody>
      </p:sp>
      <p:sp>
        <p:nvSpPr>
          <p:cNvPr id="8" name="Rectangle 7">
            <a:extLst>
              <a:ext uri="{FF2B5EF4-FFF2-40B4-BE49-F238E27FC236}">
                <a16:creationId xmlns:a16="http://schemas.microsoft.com/office/drawing/2014/main" id="{5FB4B418-A76D-3B43-A2EA-AC6102923083}"/>
              </a:ext>
            </a:extLst>
          </p:cNvPr>
          <p:cNvSpPr/>
          <p:nvPr/>
        </p:nvSpPr>
        <p:spPr>
          <a:xfrm>
            <a:off x="146520" y="1918383"/>
            <a:ext cx="5383439" cy="2718931"/>
          </a:xfrm>
          <a:prstGeom prst="rect">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MTBERT model has managed attacks confidence score in the leaner interquartile range and does not cross 0.70 which is a significant improvement over BERT. </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The range of the MTBERT model is 0.50 to 0.55, but for the BERT model, it is 0.50 to 0.66.</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Model fine-tuned using proposed approach is comparatively significant leaner than model fine-tuned using conventional approach.</a:t>
            </a:r>
          </a:p>
          <a:p>
            <a:pPr marL="285750" indent="-285750" defTabSz="914400">
              <a:spcBef>
                <a:spcPts val="1000"/>
              </a:spcBef>
              <a:buClr>
                <a:schemeClr val="tx1"/>
              </a:buClr>
              <a:buFont typeface="Wingdings" pitchFamily="2" charset="2"/>
              <a:buChar char="q"/>
            </a:pPr>
            <a:endParaRPr lang="en-GB"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B5D1AB8-86B6-B147-92AA-0D3BCD1FD057}"/>
              </a:ext>
            </a:extLst>
          </p:cNvPr>
          <p:cNvSpPr txBox="1"/>
          <p:nvPr/>
        </p:nvSpPr>
        <p:spPr>
          <a:xfrm>
            <a:off x="7077710" y="5258285"/>
            <a:ext cx="3946914"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Box plot of perturbation score considering both </a:t>
            </a:r>
            <a:r>
              <a:rPr lang="en-GB"/>
              <a:t>dataset </a:t>
            </a:r>
            <a:endParaRPr lang="en-GB" dirty="0"/>
          </a:p>
        </p:txBody>
      </p:sp>
      <p:pic>
        <p:nvPicPr>
          <p:cNvPr id="6" name="Picture 5">
            <a:extLst>
              <a:ext uri="{FF2B5EF4-FFF2-40B4-BE49-F238E27FC236}">
                <a16:creationId xmlns:a16="http://schemas.microsoft.com/office/drawing/2014/main" id="{BCA660BD-9AC4-0E43-AE64-47496FE991C8}"/>
              </a:ext>
            </a:extLst>
          </p:cNvPr>
          <p:cNvPicPr>
            <a:picLocks noChangeAspect="1"/>
          </p:cNvPicPr>
          <p:nvPr/>
        </p:nvPicPr>
        <p:blipFill>
          <a:blip r:embed="rId2"/>
          <a:stretch>
            <a:fillRect/>
          </a:stretch>
        </p:blipFill>
        <p:spPr>
          <a:xfrm>
            <a:off x="5606159" y="1064890"/>
            <a:ext cx="6331057" cy="4193395"/>
          </a:xfrm>
          <a:prstGeom prst="rect">
            <a:avLst/>
          </a:prstGeom>
        </p:spPr>
      </p:pic>
    </p:spTree>
    <p:extLst>
      <p:ext uri="{BB962C8B-B14F-4D97-AF65-F5344CB8AC3E}">
        <p14:creationId xmlns:p14="http://schemas.microsoft.com/office/powerpoint/2010/main" val="252240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B372AF0-5A0D-E244-A01C-1D2215286D6F}"/>
              </a:ext>
            </a:extLst>
          </p:cNvPr>
          <p:cNvSpPr>
            <a:spLocks noGrp="1"/>
          </p:cNvSpPr>
          <p:nvPr>
            <p:ph type="dt" sz="half" idx="10"/>
          </p:nvPr>
        </p:nvSpPr>
        <p:spPr/>
        <p:txBody>
          <a:bodyPr/>
          <a:lstStyle/>
          <a:p>
            <a:fld id="{2B2CCB73-6AD0-6C4B-BD27-54E5EFBD5744}" type="datetime1">
              <a:rPr lang="en-IN" smtClean="0"/>
              <a:t>23/03/22</a:t>
            </a:fld>
            <a:endParaRPr lang="en-US"/>
          </a:p>
        </p:txBody>
      </p:sp>
      <p:sp>
        <p:nvSpPr>
          <p:cNvPr id="5" name="Slide Number Placeholder 4">
            <a:extLst>
              <a:ext uri="{FF2B5EF4-FFF2-40B4-BE49-F238E27FC236}">
                <a16:creationId xmlns:a16="http://schemas.microsoft.com/office/drawing/2014/main" id="{78F823A1-0943-0E4B-B7A2-6CD1F5A5CD96}"/>
              </a:ext>
            </a:extLst>
          </p:cNvPr>
          <p:cNvSpPr>
            <a:spLocks noGrp="1"/>
          </p:cNvSpPr>
          <p:nvPr>
            <p:ph type="sldNum" sz="quarter" idx="12"/>
          </p:nvPr>
        </p:nvSpPr>
        <p:spPr/>
        <p:txBody>
          <a:bodyPr/>
          <a:lstStyle/>
          <a:p>
            <a:fld id="{D4385911-A369-254E-86F9-364F5AB611C7}" type="slidenum">
              <a:rPr lang="en-US" smtClean="0"/>
              <a:t>29</a:t>
            </a:fld>
            <a:endParaRPr lang="en-US"/>
          </a:p>
        </p:txBody>
      </p:sp>
      <p:sp>
        <p:nvSpPr>
          <p:cNvPr id="11" name="Title 1">
            <a:extLst>
              <a:ext uri="{FF2B5EF4-FFF2-40B4-BE49-F238E27FC236}">
                <a16:creationId xmlns:a16="http://schemas.microsoft.com/office/drawing/2014/main" id="{62A27891-5E5E-B14F-8622-C505263549A0}"/>
              </a:ext>
            </a:extLst>
          </p:cNvPr>
          <p:cNvSpPr>
            <a:spLocks noGrp="1"/>
          </p:cNvSpPr>
          <p:nvPr>
            <p:ph type="title"/>
          </p:nvPr>
        </p:nvSpPr>
        <p:spPr>
          <a:xfrm>
            <a:off x="375120" y="893015"/>
            <a:ext cx="6395794" cy="343749"/>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Discussing Research question</a:t>
            </a:r>
          </a:p>
        </p:txBody>
      </p:sp>
      <p:sp>
        <p:nvSpPr>
          <p:cNvPr id="15" name="Rectangle 14">
            <a:extLst>
              <a:ext uri="{FF2B5EF4-FFF2-40B4-BE49-F238E27FC236}">
                <a16:creationId xmlns:a16="http://schemas.microsoft.com/office/drawing/2014/main" id="{36B91DCA-0B6B-754B-B67F-50436515F052}"/>
              </a:ext>
            </a:extLst>
          </p:cNvPr>
          <p:cNvSpPr/>
          <p:nvPr/>
        </p:nvSpPr>
        <p:spPr>
          <a:xfrm>
            <a:off x="207221" y="5516247"/>
            <a:ext cx="11777558" cy="830997"/>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228600" indent="-228600">
              <a:buFont typeface="+mj-lt"/>
              <a:buAutoNum type="arabicPeriod"/>
            </a:pPr>
            <a:r>
              <a:rPr lang="en-GB" sz="1200" dirty="0">
                <a:solidFill>
                  <a:schemeClr val="tx1">
                    <a:lumMod val="50000"/>
                    <a:lumOff val="50000"/>
                  </a:schemeClr>
                </a:solidFill>
                <a:latin typeface="Arial" panose="020B0604020202020204" pitchFamily="34" charset="0"/>
                <a:cs typeface="Arial" panose="020B0604020202020204" pitchFamily="34" charset="0"/>
              </a:rPr>
              <a:t>Erik </a:t>
            </a:r>
            <a:r>
              <a:rPr lang="en-GB" sz="1200" dirty="0" err="1">
                <a:solidFill>
                  <a:schemeClr val="tx1">
                    <a:lumMod val="50000"/>
                    <a:lumOff val="50000"/>
                  </a:schemeClr>
                </a:solidFill>
                <a:latin typeface="Arial" panose="020B0604020202020204" pitchFamily="34" charset="0"/>
                <a:cs typeface="Arial" panose="020B0604020202020204" pitchFamily="34" charset="0"/>
              </a:rPr>
              <a:t>Englesson</a:t>
            </a:r>
            <a:r>
              <a:rPr lang="en-GB" sz="1200" dirty="0">
                <a:solidFill>
                  <a:schemeClr val="tx1">
                    <a:lumMod val="50000"/>
                    <a:lumOff val="50000"/>
                  </a:schemeClr>
                </a:solidFill>
                <a:latin typeface="Arial" panose="020B0604020202020204" pitchFamily="34" charset="0"/>
                <a:cs typeface="Arial" panose="020B0604020202020204" pitchFamily="34" charset="0"/>
              </a:rPr>
              <a:t> and Hossein </a:t>
            </a:r>
            <a:r>
              <a:rPr lang="en-GB" sz="1200" dirty="0" err="1">
                <a:solidFill>
                  <a:schemeClr val="tx1">
                    <a:lumMod val="50000"/>
                    <a:lumOff val="50000"/>
                  </a:schemeClr>
                </a:solidFill>
                <a:latin typeface="Arial" panose="020B0604020202020204" pitchFamily="34" charset="0"/>
                <a:cs typeface="Arial" panose="020B0604020202020204" pitchFamily="34" charset="0"/>
              </a:rPr>
              <a:t>Azizpour</a:t>
            </a:r>
            <a:r>
              <a:rPr lang="en-GB" sz="1200" dirty="0">
                <a:solidFill>
                  <a:schemeClr val="tx1">
                    <a:lumMod val="50000"/>
                    <a:lumOff val="50000"/>
                  </a:schemeClr>
                </a:solidFill>
                <a:latin typeface="Arial" panose="020B0604020202020204" pitchFamily="34" charset="0"/>
                <a:cs typeface="Arial" panose="020B0604020202020204" pitchFamily="34" charset="0"/>
              </a:rPr>
              <a:t>. “Consistency Regularization Can Improve Robustness to Label Noise”. In: arXiv:2110.01242 [cs, stat] </a:t>
            </a:r>
            <a:r>
              <a:rPr lang="en-GB" sz="1200" dirty="0" err="1">
                <a:solidFill>
                  <a:schemeClr val="tx1">
                    <a:lumMod val="50000"/>
                    <a:lumOff val="50000"/>
                  </a:schemeClr>
                </a:solidFill>
                <a:latin typeface="Arial" panose="020B0604020202020204" pitchFamily="34" charset="0"/>
                <a:cs typeface="Arial" panose="020B0604020202020204" pitchFamily="34" charset="0"/>
              </a:rPr>
              <a:t>arXiv</a:t>
            </a:r>
            <a:r>
              <a:rPr lang="en-GB" sz="1200" dirty="0">
                <a:solidFill>
                  <a:schemeClr val="tx1">
                    <a:lumMod val="50000"/>
                    <a:lumOff val="50000"/>
                  </a:schemeClr>
                </a:solidFill>
                <a:latin typeface="Arial" panose="020B0604020202020204" pitchFamily="34" charset="0"/>
                <a:cs typeface="Arial" panose="020B0604020202020204" pitchFamily="34" charset="0"/>
              </a:rPr>
              <a:t>: 2110.01242 [cs, stat]. </a:t>
            </a:r>
          </a:p>
          <a:p>
            <a:pPr marL="228600" indent="-228600">
              <a:buFont typeface="+mj-lt"/>
              <a:buAutoNum type="arabicPeriod"/>
            </a:pPr>
            <a:r>
              <a:rPr lang="en-GB" sz="1200" dirty="0">
                <a:solidFill>
                  <a:schemeClr val="tx1">
                    <a:lumMod val="50000"/>
                    <a:lumOff val="50000"/>
                  </a:schemeClr>
                </a:solidFill>
                <a:latin typeface="Arial" panose="020B0604020202020204" pitchFamily="34" charset="0"/>
                <a:cs typeface="Arial" panose="020B0604020202020204" pitchFamily="34" charset="0"/>
              </a:rPr>
              <a:t>Yonatan </a:t>
            </a:r>
            <a:r>
              <a:rPr lang="en-GB" sz="1200" dirty="0" err="1">
                <a:solidFill>
                  <a:schemeClr val="tx1">
                    <a:lumMod val="50000"/>
                    <a:lumOff val="50000"/>
                  </a:schemeClr>
                </a:solidFill>
                <a:latin typeface="Arial" panose="020B0604020202020204" pitchFamily="34" charset="0"/>
                <a:cs typeface="Arial" panose="020B0604020202020204" pitchFamily="34" charset="0"/>
              </a:rPr>
              <a:t>Belinkov</a:t>
            </a:r>
            <a:r>
              <a:rPr lang="en-GB" sz="1200" dirty="0">
                <a:solidFill>
                  <a:schemeClr val="tx1">
                    <a:lumMod val="50000"/>
                    <a:lumOff val="50000"/>
                  </a:schemeClr>
                </a:solidFill>
                <a:latin typeface="Arial" panose="020B0604020202020204" pitchFamily="34" charset="0"/>
                <a:cs typeface="Arial" panose="020B0604020202020204" pitchFamily="34" charset="0"/>
              </a:rPr>
              <a:t> and Yonatan Bisk. “Synthetic and Natural Noise Both Break Neural Machine Translation”. In: arXiv:1711.02173 [cs] (Feb. 2018). </a:t>
            </a:r>
            <a:r>
              <a:rPr lang="en-GB" sz="1200" dirty="0" err="1">
                <a:solidFill>
                  <a:schemeClr val="tx1">
                    <a:lumMod val="50000"/>
                    <a:lumOff val="50000"/>
                  </a:schemeClr>
                </a:solidFill>
                <a:latin typeface="Arial" panose="020B0604020202020204" pitchFamily="34" charset="0"/>
                <a:cs typeface="Arial" panose="020B0604020202020204" pitchFamily="34" charset="0"/>
              </a:rPr>
              <a:t>arXiv</a:t>
            </a:r>
            <a:r>
              <a:rPr lang="en-GB" sz="1200" dirty="0">
                <a:solidFill>
                  <a:schemeClr val="tx1">
                    <a:lumMod val="50000"/>
                    <a:lumOff val="50000"/>
                  </a:schemeClr>
                </a:solidFill>
                <a:latin typeface="Arial" panose="020B0604020202020204" pitchFamily="34" charset="0"/>
                <a:cs typeface="Arial" panose="020B0604020202020204" pitchFamily="34" charset="0"/>
              </a:rPr>
              <a:t>: 1711.02173 [cs].</a:t>
            </a:r>
          </a:p>
          <a:p>
            <a:pPr marL="228600" indent="-228600">
              <a:buFont typeface="+mj-lt"/>
              <a:buAutoNum type="arabicPeriod"/>
            </a:pPr>
            <a:r>
              <a:rPr lang="en-GB" sz="1200" dirty="0">
                <a:solidFill>
                  <a:schemeClr val="tx1">
                    <a:lumMod val="50000"/>
                    <a:lumOff val="50000"/>
                  </a:schemeClr>
                </a:solidFill>
                <a:latin typeface="Arial" panose="020B0604020202020204" pitchFamily="34" charset="0"/>
                <a:cs typeface="Arial" panose="020B0604020202020204" pitchFamily="34" charset="0"/>
              </a:rPr>
              <a:t>Antti </a:t>
            </a:r>
            <a:r>
              <a:rPr lang="en-GB" sz="1200" dirty="0" err="1">
                <a:solidFill>
                  <a:schemeClr val="tx1">
                    <a:lumMod val="50000"/>
                    <a:lumOff val="50000"/>
                  </a:schemeClr>
                </a:solidFill>
                <a:latin typeface="Arial" panose="020B0604020202020204" pitchFamily="34" charset="0"/>
                <a:cs typeface="Arial" panose="020B0604020202020204" pitchFamily="34" charset="0"/>
              </a:rPr>
              <a:t>Tarvainen</a:t>
            </a:r>
            <a:r>
              <a:rPr lang="en-GB" sz="1200" dirty="0">
                <a:solidFill>
                  <a:schemeClr val="tx1">
                    <a:lumMod val="50000"/>
                    <a:lumOff val="50000"/>
                  </a:schemeClr>
                </a:solidFill>
                <a:latin typeface="Arial" panose="020B0604020202020204" pitchFamily="34" charset="0"/>
                <a:cs typeface="Arial" panose="020B0604020202020204" pitchFamily="34" charset="0"/>
              </a:rPr>
              <a:t> and </a:t>
            </a:r>
            <a:r>
              <a:rPr lang="en-GB" sz="1200" dirty="0" err="1">
                <a:solidFill>
                  <a:schemeClr val="tx1">
                    <a:lumMod val="50000"/>
                    <a:lumOff val="50000"/>
                  </a:schemeClr>
                </a:solidFill>
                <a:latin typeface="Arial" panose="020B0604020202020204" pitchFamily="34" charset="0"/>
                <a:cs typeface="Arial" panose="020B0604020202020204" pitchFamily="34" charset="0"/>
              </a:rPr>
              <a:t>Harri</a:t>
            </a:r>
            <a:r>
              <a:rPr lang="en-GB" sz="1200" dirty="0">
                <a:solidFill>
                  <a:schemeClr val="tx1">
                    <a:lumMod val="50000"/>
                    <a:lumOff val="50000"/>
                  </a:schemeClr>
                </a:solidFill>
                <a:latin typeface="Arial" panose="020B0604020202020204" pitchFamily="34" charset="0"/>
                <a:cs typeface="Arial" panose="020B0604020202020204" pitchFamily="34" charset="0"/>
              </a:rPr>
              <a:t> </a:t>
            </a:r>
            <a:r>
              <a:rPr lang="en-GB" sz="1200" dirty="0" err="1">
                <a:solidFill>
                  <a:schemeClr val="tx1">
                    <a:lumMod val="50000"/>
                    <a:lumOff val="50000"/>
                  </a:schemeClr>
                </a:solidFill>
                <a:latin typeface="Arial" panose="020B0604020202020204" pitchFamily="34" charset="0"/>
                <a:cs typeface="Arial" panose="020B0604020202020204" pitchFamily="34" charset="0"/>
              </a:rPr>
              <a:t>Valpola</a:t>
            </a:r>
            <a:r>
              <a:rPr lang="en-GB" sz="1200" dirty="0">
                <a:solidFill>
                  <a:schemeClr val="tx1">
                    <a:lumMod val="50000"/>
                    <a:lumOff val="50000"/>
                  </a:schemeClr>
                </a:solidFill>
                <a:latin typeface="Arial" panose="020B0604020202020204" pitchFamily="34" charset="0"/>
                <a:cs typeface="Arial" panose="020B0604020202020204" pitchFamily="34" charset="0"/>
              </a:rPr>
              <a:t>.  “Mean Teachers Are Better Role Models: Weight- averaged Consistency Targets Improve Semi-Supervised Deep Learning Results”.</a:t>
            </a:r>
          </a:p>
        </p:txBody>
      </p:sp>
      <p:graphicFrame>
        <p:nvGraphicFramePr>
          <p:cNvPr id="9" name="Diagram 8">
            <a:extLst>
              <a:ext uri="{FF2B5EF4-FFF2-40B4-BE49-F238E27FC236}">
                <a16:creationId xmlns:a16="http://schemas.microsoft.com/office/drawing/2014/main" id="{15CA6AE9-D9D7-C44A-A69A-3BE5E19968B8}"/>
              </a:ext>
            </a:extLst>
          </p:cNvPr>
          <p:cNvGraphicFramePr/>
          <p:nvPr>
            <p:extLst>
              <p:ext uri="{D42A27DB-BD31-4B8C-83A1-F6EECF244321}">
                <p14:modId xmlns:p14="http://schemas.microsoft.com/office/powerpoint/2010/main" val="2546687104"/>
              </p:ext>
            </p:extLst>
          </p:nvPr>
        </p:nvGraphicFramePr>
        <p:xfrm>
          <a:off x="375119" y="395373"/>
          <a:ext cx="1144175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367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6993BB5-C220-6242-A6B8-53763E3C862C}"/>
              </a:ext>
            </a:extLst>
          </p:cNvPr>
          <p:cNvSpPr>
            <a:spLocks noGrp="1"/>
          </p:cNvSpPr>
          <p:nvPr>
            <p:ph type="dt" sz="half" idx="10"/>
          </p:nvPr>
        </p:nvSpPr>
        <p:spPr/>
        <p:txBody>
          <a:bodyPr/>
          <a:lstStyle/>
          <a:p>
            <a:fld id="{2B2CCB73-6AD0-6C4B-BD27-54E5EFBD5744}" type="datetime1">
              <a:rPr lang="en-IN" smtClean="0"/>
              <a:t>23/03/22</a:t>
            </a:fld>
            <a:endParaRPr lang="en-US" dirty="0"/>
          </a:p>
        </p:txBody>
      </p:sp>
      <p:sp>
        <p:nvSpPr>
          <p:cNvPr id="5" name="Slide Number Placeholder 4">
            <a:extLst>
              <a:ext uri="{FF2B5EF4-FFF2-40B4-BE49-F238E27FC236}">
                <a16:creationId xmlns:a16="http://schemas.microsoft.com/office/drawing/2014/main" id="{5329A35E-A369-E84D-9EEB-3B9297E6FF92}"/>
              </a:ext>
            </a:extLst>
          </p:cNvPr>
          <p:cNvSpPr>
            <a:spLocks noGrp="1"/>
          </p:cNvSpPr>
          <p:nvPr>
            <p:ph type="sldNum" sz="quarter" idx="12"/>
          </p:nvPr>
        </p:nvSpPr>
        <p:spPr/>
        <p:txBody>
          <a:bodyPr/>
          <a:lstStyle/>
          <a:p>
            <a:fld id="{D4385911-A369-254E-86F9-364F5AB611C7}" type="slidenum">
              <a:rPr lang="en-US" smtClean="0"/>
              <a:t>3</a:t>
            </a:fld>
            <a:endParaRPr lang="en-US"/>
          </a:p>
        </p:txBody>
      </p:sp>
      <p:graphicFrame>
        <p:nvGraphicFramePr>
          <p:cNvPr id="6" name="Diagram 5">
            <a:extLst>
              <a:ext uri="{FF2B5EF4-FFF2-40B4-BE49-F238E27FC236}">
                <a16:creationId xmlns:a16="http://schemas.microsoft.com/office/drawing/2014/main" id="{39A9E1BA-5DE4-DD41-92D8-E651706BAE07}"/>
              </a:ext>
            </a:extLst>
          </p:cNvPr>
          <p:cNvGraphicFramePr/>
          <p:nvPr>
            <p:extLst>
              <p:ext uri="{D42A27DB-BD31-4B8C-83A1-F6EECF244321}">
                <p14:modId xmlns:p14="http://schemas.microsoft.com/office/powerpoint/2010/main" val="980631017"/>
              </p:ext>
            </p:extLst>
          </p:nvPr>
        </p:nvGraphicFramePr>
        <p:xfrm>
          <a:off x="1032037" y="1085177"/>
          <a:ext cx="10802000" cy="4358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E03D5723-BCF6-8046-94E8-68A275741CAB}"/>
              </a:ext>
            </a:extLst>
          </p:cNvPr>
          <p:cNvSpPr>
            <a:spLocks noGrp="1"/>
          </p:cNvSpPr>
          <p:nvPr>
            <p:ph type="title"/>
          </p:nvPr>
        </p:nvSpPr>
        <p:spPr>
          <a:xfrm>
            <a:off x="1284134" y="685246"/>
            <a:ext cx="4404126" cy="399931"/>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1800" dirty="0">
                <a:latin typeface="Arial" panose="020B0604020202020204" pitchFamily="34" charset="0"/>
                <a:cs typeface="Arial" panose="020B0604020202020204" pitchFamily="34" charset="0"/>
              </a:rPr>
              <a:t>MOtivation</a:t>
            </a:r>
          </a:p>
        </p:txBody>
      </p:sp>
      <p:sp>
        <p:nvSpPr>
          <p:cNvPr id="8" name="Rectangle 7">
            <a:extLst>
              <a:ext uri="{FF2B5EF4-FFF2-40B4-BE49-F238E27FC236}">
                <a16:creationId xmlns:a16="http://schemas.microsoft.com/office/drawing/2014/main" id="{B6F303F9-6740-864D-8176-0EC36765C12F}"/>
              </a:ext>
            </a:extLst>
          </p:cNvPr>
          <p:cNvSpPr/>
          <p:nvPr/>
        </p:nvSpPr>
        <p:spPr>
          <a:xfrm>
            <a:off x="0" y="5151583"/>
            <a:ext cx="11941628" cy="1384995"/>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Christian </a:t>
            </a:r>
            <a:r>
              <a:rPr lang="en-GB" sz="1200" dirty="0" err="1">
                <a:solidFill>
                  <a:schemeClr val="tx1">
                    <a:lumMod val="65000"/>
                    <a:lumOff val="35000"/>
                  </a:schemeClr>
                </a:solidFill>
                <a:latin typeface="Arial" panose="020B0604020202020204" pitchFamily="34" charset="0"/>
                <a:cs typeface="Arial" panose="020B0604020202020204" pitchFamily="34" charset="0"/>
              </a:rPr>
              <a:t>Szegedy</a:t>
            </a:r>
            <a:r>
              <a:rPr lang="en-GB" sz="1200" dirty="0">
                <a:solidFill>
                  <a:schemeClr val="tx1">
                    <a:lumMod val="65000"/>
                    <a:lumOff val="35000"/>
                  </a:schemeClr>
                </a:solidFill>
                <a:latin typeface="Arial" panose="020B0604020202020204" pitchFamily="34" charset="0"/>
                <a:cs typeface="Arial" panose="020B0604020202020204" pitchFamily="34" charset="0"/>
              </a:rPr>
              <a:t> et al. “Intriguing Properties of Neural Networks”. (Feb. 2014).</a:t>
            </a:r>
          </a:p>
          <a:p>
            <a:pPr marL="342900" indent="-342900">
              <a:buFont typeface="+mj-lt"/>
              <a:buAutoNum type="arabicPeriod"/>
            </a:pPr>
            <a:r>
              <a:rPr lang="en-GB" sz="1200" dirty="0" err="1">
                <a:solidFill>
                  <a:schemeClr val="tx1">
                    <a:lumMod val="65000"/>
                    <a:lumOff val="35000"/>
                  </a:schemeClr>
                </a:solidFill>
                <a:latin typeface="Arial" panose="020B0604020202020204" pitchFamily="34" charset="0"/>
                <a:cs typeface="Arial" panose="020B0604020202020204" pitchFamily="34" charset="0"/>
              </a:rPr>
              <a:t>Wenqi</a:t>
            </a:r>
            <a:r>
              <a:rPr lang="en-GB" sz="1200" dirty="0">
                <a:solidFill>
                  <a:schemeClr val="tx1">
                    <a:lumMod val="65000"/>
                    <a:lumOff val="35000"/>
                  </a:schemeClr>
                </a:solidFill>
                <a:latin typeface="Arial" panose="020B0604020202020204" pitchFamily="34" charset="0"/>
                <a:cs typeface="Arial" panose="020B0604020202020204" pitchFamily="34" charset="0"/>
              </a:rPr>
              <a:t> Wang et al. “Towards a Robust Deep Neural Network in Texts: A Survey”.</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Di </a:t>
            </a:r>
            <a:r>
              <a:rPr lang="en-GB" sz="1200" dirty="0" err="1">
                <a:solidFill>
                  <a:schemeClr val="tx1">
                    <a:lumMod val="65000"/>
                    <a:lumOff val="35000"/>
                  </a:schemeClr>
                </a:solidFill>
                <a:latin typeface="Arial" panose="020B0604020202020204" pitchFamily="34" charset="0"/>
                <a:cs typeface="Arial" panose="020B0604020202020204" pitchFamily="34" charset="0"/>
              </a:rPr>
              <a:t>Jin</a:t>
            </a:r>
            <a:r>
              <a:rPr lang="en-GB" sz="1200" dirty="0">
                <a:solidFill>
                  <a:schemeClr val="tx1">
                    <a:lumMod val="65000"/>
                    <a:lumOff val="35000"/>
                  </a:schemeClr>
                </a:solidFill>
                <a:latin typeface="Arial" panose="020B0604020202020204" pitchFamily="34" charset="0"/>
                <a:cs typeface="Arial" panose="020B0604020202020204" pitchFamily="34" charset="0"/>
              </a:rPr>
              <a:t> et al. “Is BERT Really Robust? A Strong Baseline for Natural Language Attack on Text Classification and Entailment” , (Apr. 2020).</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Nicolas </a:t>
            </a:r>
            <a:r>
              <a:rPr lang="en-GB" sz="1200" dirty="0" err="1">
                <a:solidFill>
                  <a:schemeClr val="tx1">
                    <a:lumMod val="65000"/>
                    <a:lumOff val="35000"/>
                  </a:schemeClr>
                </a:solidFill>
                <a:latin typeface="Arial" panose="020B0604020202020204" pitchFamily="34" charset="0"/>
                <a:cs typeface="Arial" panose="020B0604020202020204" pitchFamily="34" charset="0"/>
              </a:rPr>
              <a:t>Papernot</a:t>
            </a:r>
            <a:r>
              <a:rPr lang="en-GB" sz="1200" dirty="0">
                <a:solidFill>
                  <a:schemeClr val="tx1">
                    <a:lumMod val="65000"/>
                    <a:lumOff val="35000"/>
                  </a:schemeClr>
                </a:solidFill>
                <a:latin typeface="Arial" panose="020B0604020202020204" pitchFamily="34" charset="0"/>
                <a:cs typeface="Arial" panose="020B0604020202020204" pitchFamily="34" charset="0"/>
              </a:rPr>
              <a:t> et al. “Crafting Adversarial Input Sequences for Recurrent Neural Networks”. In: arXiv:1604.08275 [cs] (Apr. 2016). </a:t>
            </a:r>
            <a:r>
              <a:rPr lang="en-GB" sz="1200" dirty="0" err="1">
                <a:solidFill>
                  <a:schemeClr val="tx1">
                    <a:lumMod val="65000"/>
                    <a:lumOff val="35000"/>
                  </a:schemeClr>
                </a:solidFill>
                <a:latin typeface="Arial" panose="020B0604020202020204" pitchFamily="34" charset="0"/>
                <a:cs typeface="Arial" panose="020B0604020202020204" pitchFamily="34" charset="0"/>
              </a:rPr>
              <a:t>arXiv</a:t>
            </a:r>
            <a:r>
              <a:rPr lang="en-GB" sz="1200" dirty="0">
                <a:solidFill>
                  <a:schemeClr val="tx1">
                    <a:lumMod val="65000"/>
                    <a:lumOff val="35000"/>
                  </a:schemeClr>
                </a:solidFill>
                <a:latin typeface="Arial" panose="020B0604020202020204" pitchFamily="34" charset="0"/>
                <a:cs typeface="Arial" panose="020B0604020202020204" pitchFamily="34" charset="0"/>
              </a:rPr>
              <a:t>: 1604.08275 [cs].</a:t>
            </a:r>
          </a:p>
          <a:p>
            <a:pPr marL="342900" indent="-342900">
              <a:buFont typeface="+mj-lt"/>
              <a:buAutoNum type="arabicPeriod"/>
            </a:pPr>
            <a:r>
              <a:rPr lang="en-GB" sz="1200" dirty="0">
                <a:solidFill>
                  <a:schemeClr val="tx1">
                    <a:lumMod val="65000"/>
                    <a:lumOff val="35000"/>
                  </a:schemeClr>
                </a:solidFill>
              </a:rPr>
              <a:t>Antti </a:t>
            </a:r>
            <a:r>
              <a:rPr lang="en-GB" sz="1200" dirty="0" err="1">
                <a:solidFill>
                  <a:schemeClr val="tx1">
                    <a:lumMod val="65000"/>
                    <a:lumOff val="35000"/>
                  </a:schemeClr>
                </a:solidFill>
              </a:rPr>
              <a:t>Tarvainen</a:t>
            </a:r>
            <a:r>
              <a:rPr lang="en-GB" sz="1200" dirty="0">
                <a:solidFill>
                  <a:schemeClr val="tx1">
                    <a:lumMod val="65000"/>
                    <a:lumOff val="35000"/>
                  </a:schemeClr>
                </a:solidFill>
              </a:rPr>
              <a:t> and </a:t>
            </a:r>
            <a:r>
              <a:rPr lang="en-GB" sz="1200" dirty="0" err="1">
                <a:solidFill>
                  <a:schemeClr val="tx1">
                    <a:lumMod val="65000"/>
                    <a:lumOff val="35000"/>
                  </a:schemeClr>
                </a:solidFill>
              </a:rPr>
              <a:t>Harri</a:t>
            </a:r>
            <a:r>
              <a:rPr lang="en-GB" sz="1200" dirty="0">
                <a:solidFill>
                  <a:schemeClr val="tx1">
                    <a:lumMod val="65000"/>
                    <a:lumOff val="35000"/>
                  </a:schemeClr>
                </a:solidFill>
              </a:rPr>
              <a:t> </a:t>
            </a:r>
            <a:r>
              <a:rPr lang="en-GB" sz="1200" dirty="0" err="1">
                <a:solidFill>
                  <a:schemeClr val="tx1">
                    <a:lumMod val="65000"/>
                    <a:lumOff val="35000"/>
                  </a:schemeClr>
                </a:solidFill>
              </a:rPr>
              <a:t>Valpola</a:t>
            </a:r>
            <a:r>
              <a:rPr lang="en-GB" sz="1200" dirty="0">
                <a:solidFill>
                  <a:schemeClr val="tx1">
                    <a:lumMod val="65000"/>
                    <a:lumOff val="35000"/>
                  </a:schemeClr>
                </a:solidFill>
              </a:rPr>
              <a:t>. “Mean Teachers Are Better Role Models: Weight- averaged Consistency Targets Improve Semi-Supervised Deep Learning Results”.</a:t>
            </a:r>
            <a:r>
              <a:rPr lang="en-GB" sz="1200" dirty="0">
                <a:solidFill>
                  <a:schemeClr val="tx1">
                    <a:lumMod val="65000"/>
                    <a:lumOff val="35000"/>
                  </a:schemeClr>
                </a:solidFill>
                <a:latin typeface="Arial" panose="020B0604020202020204" pitchFamily="34" charset="0"/>
                <a:cs typeface="Arial" panose="020B0604020202020204" pitchFamily="34" charset="0"/>
              </a:rPr>
              <a:t> </a:t>
            </a:r>
          </a:p>
          <a:p>
            <a:r>
              <a:rPr lang="en-GB" sz="1200" dirty="0">
                <a:solidFill>
                  <a:schemeClr val="tx1">
                    <a:lumMod val="65000"/>
                    <a:lumOff val="35000"/>
                  </a:schemeClr>
                </a:solidFill>
                <a:latin typeface="Arial" panose="020B0604020202020204" pitchFamily="34" charset="0"/>
                <a:cs typeface="Arial" panose="020B0604020202020204" pitchFamily="34" charset="0"/>
              </a:rPr>
              <a:t> </a:t>
            </a:r>
            <a:endParaRPr lang="en-GB" sz="1200" dirty="0">
              <a:solidFill>
                <a:schemeClr val="tx1">
                  <a:lumMod val="65000"/>
                  <a:lumOff val="35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457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70A73CD-83E8-3F4C-88AA-3AAD51D3CA5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07EB6311-4994-4A44-862A-A1C600CF6E8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A94DBF80-AD4D-CD4A-8B93-AD2B7673F118}"/>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F72603D1-E71A-A445-A2BB-EDCA1EFC5E5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33FF3643-60DF-084B-92AF-2D9CAA63119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03498968-07B1-8E4E-88E9-3BAC661DFD6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1E2DF35B-8D18-5741-9C1E-F079633968F8}"/>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51D2A9B5-3535-A941-A9E3-F685701D8217}"/>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44E6B30A-8A44-484C-929E-71F077DB7ED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5CC30FF6-5BF3-6A4D-8F5F-96A0613DA69D}"/>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E220459E-7BE5-5847-9874-52AD856E8214}"/>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graphicEl>
                                              <a:dgm id="{6499912A-E3D2-1643-B874-9EDEC620331B}"/>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C16AF42F-4AC2-674A-A4AE-8B81709F143B}"/>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graphicEl>
                                              <a:dgm id="{02AA8B78-5BF8-EB46-94E7-7B0DA616F71A}"/>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graphicEl>
                                              <a:dgm id="{E77E7E29-1D1B-5346-862A-6F68F4A3EDFB}"/>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graphicEl>
                                              <a:dgm id="{E374C478-EEC7-CF4F-90E1-5EFC6A246132}"/>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graphicEl>
                                              <a:dgm id="{02D6BC04-3606-4442-B1AF-41E051E9019F}"/>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graphicEl>
                                              <a:dgm id="{2799FBA1-3E7D-7642-8E84-3FA970D1F4CD}"/>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graphicEl>
                                              <a:dgm id="{4325AA46-42F9-6A40-BDDC-381B049E12F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9EB-84E0-C742-B09B-6B1E90DC083E}"/>
              </a:ext>
            </a:extLst>
          </p:cNvPr>
          <p:cNvSpPr>
            <a:spLocks noGrp="1"/>
          </p:cNvSpPr>
          <p:nvPr>
            <p:ph type="title"/>
          </p:nvPr>
        </p:nvSpPr>
        <p:spPr>
          <a:xfrm>
            <a:off x="609942" y="642963"/>
            <a:ext cx="4298756" cy="475576"/>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Conclusion</a:t>
            </a:r>
          </a:p>
        </p:txBody>
      </p:sp>
      <p:sp>
        <p:nvSpPr>
          <p:cNvPr id="4" name="Date Placeholder 3">
            <a:extLst>
              <a:ext uri="{FF2B5EF4-FFF2-40B4-BE49-F238E27FC236}">
                <a16:creationId xmlns:a16="http://schemas.microsoft.com/office/drawing/2014/main" id="{43E31994-98E9-7647-805E-3EB368DBBEE3}"/>
              </a:ext>
            </a:extLst>
          </p:cNvPr>
          <p:cNvSpPr>
            <a:spLocks noGrp="1"/>
          </p:cNvSpPr>
          <p:nvPr>
            <p:ph type="dt" sz="half" idx="10"/>
          </p:nvPr>
        </p:nvSpPr>
        <p:spPr/>
        <p:txBody>
          <a:bodyPr/>
          <a:lstStyle/>
          <a:p>
            <a:fld id="{2B2CCB73-6AD0-6C4B-BD27-54E5EFBD5744}" type="datetime1">
              <a:rPr lang="en-IN" smtClean="0"/>
              <a:t>22/03/22</a:t>
            </a:fld>
            <a:endParaRPr lang="en-US"/>
          </a:p>
        </p:txBody>
      </p:sp>
      <p:sp>
        <p:nvSpPr>
          <p:cNvPr id="5" name="Slide Number Placeholder 4">
            <a:extLst>
              <a:ext uri="{FF2B5EF4-FFF2-40B4-BE49-F238E27FC236}">
                <a16:creationId xmlns:a16="http://schemas.microsoft.com/office/drawing/2014/main" id="{67233D85-1B3F-4145-B520-D80C9647E398}"/>
              </a:ext>
            </a:extLst>
          </p:cNvPr>
          <p:cNvSpPr>
            <a:spLocks noGrp="1"/>
          </p:cNvSpPr>
          <p:nvPr>
            <p:ph type="sldNum" sz="quarter" idx="12"/>
          </p:nvPr>
        </p:nvSpPr>
        <p:spPr/>
        <p:txBody>
          <a:bodyPr/>
          <a:lstStyle/>
          <a:p>
            <a:fld id="{D4385911-A369-254E-86F9-364F5AB611C7}" type="slidenum">
              <a:rPr lang="en-US" smtClean="0"/>
              <a:t>30</a:t>
            </a:fld>
            <a:endParaRPr lang="en-US"/>
          </a:p>
        </p:txBody>
      </p:sp>
      <p:graphicFrame>
        <p:nvGraphicFramePr>
          <p:cNvPr id="10" name="Diagram 9">
            <a:extLst>
              <a:ext uri="{FF2B5EF4-FFF2-40B4-BE49-F238E27FC236}">
                <a16:creationId xmlns:a16="http://schemas.microsoft.com/office/drawing/2014/main" id="{EFAACA27-64F9-E848-9661-F5B95FF6BD91}"/>
              </a:ext>
            </a:extLst>
          </p:cNvPr>
          <p:cNvGraphicFramePr/>
          <p:nvPr>
            <p:extLst>
              <p:ext uri="{D42A27DB-BD31-4B8C-83A1-F6EECF244321}">
                <p14:modId xmlns:p14="http://schemas.microsoft.com/office/powerpoint/2010/main" val="3367964778"/>
              </p:ext>
            </p:extLst>
          </p:nvPr>
        </p:nvGraphicFramePr>
        <p:xfrm>
          <a:off x="893136" y="1265274"/>
          <a:ext cx="10313580" cy="4873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A4DCD9D0-4DC7-2E41-8595-122F74E8F08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D98E3F29-5A47-CB47-AF5F-2E5560EA806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dgm id="{415588ED-ED71-6049-9BE6-441D3408216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dgm id="{A2440779-B79C-3244-B5C5-0850D6EA12C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C588D96C-D5CD-3449-BAA6-75D52F5957D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graphicEl>
                                              <a:dgm id="{332FABE6-86DB-EA4B-9F7D-2335A46D4D4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9EB-84E0-C742-B09B-6B1E90DC083E}"/>
              </a:ext>
            </a:extLst>
          </p:cNvPr>
          <p:cNvSpPr>
            <a:spLocks noGrp="1"/>
          </p:cNvSpPr>
          <p:nvPr>
            <p:ph type="title"/>
          </p:nvPr>
        </p:nvSpPr>
        <p:spPr>
          <a:xfrm>
            <a:off x="531628" y="716319"/>
            <a:ext cx="5720316" cy="475576"/>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Limitations</a:t>
            </a:r>
          </a:p>
        </p:txBody>
      </p:sp>
      <p:sp>
        <p:nvSpPr>
          <p:cNvPr id="4" name="Date Placeholder 3">
            <a:extLst>
              <a:ext uri="{FF2B5EF4-FFF2-40B4-BE49-F238E27FC236}">
                <a16:creationId xmlns:a16="http://schemas.microsoft.com/office/drawing/2014/main" id="{43E31994-98E9-7647-805E-3EB368DBBEE3}"/>
              </a:ext>
            </a:extLst>
          </p:cNvPr>
          <p:cNvSpPr>
            <a:spLocks noGrp="1"/>
          </p:cNvSpPr>
          <p:nvPr>
            <p:ph type="dt" sz="half" idx="10"/>
          </p:nvPr>
        </p:nvSpPr>
        <p:spPr/>
        <p:txBody>
          <a:bodyPr/>
          <a:lstStyle/>
          <a:p>
            <a:fld id="{2B2CCB73-6AD0-6C4B-BD27-54E5EFBD5744}" type="datetime1">
              <a:rPr lang="en-IN" smtClean="0"/>
              <a:t>23/03/22</a:t>
            </a:fld>
            <a:endParaRPr lang="en-US"/>
          </a:p>
        </p:txBody>
      </p:sp>
      <p:sp>
        <p:nvSpPr>
          <p:cNvPr id="5" name="Slide Number Placeholder 4">
            <a:extLst>
              <a:ext uri="{FF2B5EF4-FFF2-40B4-BE49-F238E27FC236}">
                <a16:creationId xmlns:a16="http://schemas.microsoft.com/office/drawing/2014/main" id="{67233D85-1B3F-4145-B520-D80C9647E398}"/>
              </a:ext>
            </a:extLst>
          </p:cNvPr>
          <p:cNvSpPr>
            <a:spLocks noGrp="1"/>
          </p:cNvSpPr>
          <p:nvPr>
            <p:ph type="sldNum" sz="quarter" idx="12"/>
          </p:nvPr>
        </p:nvSpPr>
        <p:spPr/>
        <p:txBody>
          <a:bodyPr/>
          <a:lstStyle/>
          <a:p>
            <a:fld id="{D4385911-A369-254E-86F9-364F5AB611C7}" type="slidenum">
              <a:rPr lang="en-US" smtClean="0"/>
              <a:t>31</a:t>
            </a:fld>
            <a:endParaRPr lang="en-US"/>
          </a:p>
        </p:txBody>
      </p:sp>
      <p:graphicFrame>
        <p:nvGraphicFramePr>
          <p:cNvPr id="6" name="Diagram 5">
            <a:extLst>
              <a:ext uri="{FF2B5EF4-FFF2-40B4-BE49-F238E27FC236}">
                <a16:creationId xmlns:a16="http://schemas.microsoft.com/office/drawing/2014/main" id="{B442D61E-A75B-B34E-A3B6-942962073AE1}"/>
              </a:ext>
            </a:extLst>
          </p:cNvPr>
          <p:cNvGraphicFramePr/>
          <p:nvPr>
            <p:extLst>
              <p:ext uri="{D42A27DB-BD31-4B8C-83A1-F6EECF244321}">
                <p14:modId xmlns:p14="http://schemas.microsoft.com/office/powerpoint/2010/main" val="1150030783"/>
              </p:ext>
            </p:extLst>
          </p:nvPr>
        </p:nvGraphicFramePr>
        <p:xfrm>
          <a:off x="1369828" y="1489545"/>
          <a:ext cx="9452344" cy="3708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560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F9D2F7C6-156D-0348-A218-AA93DC0FD6C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76063791-DF2D-604E-8867-F5C68740F91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B0B00A23-114A-0148-8C79-7A0DB401956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C0DCA33E-C6F3-2847-A2B1-9C13BEE0363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6669995C-9F27-FE4D-A1E0-69E247453AC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E31994-98E9-7647-805E-3EB368DBBEE3}"/>
              </a:ext>
            </a:extLst>
          </p:cNvPr>
          <p:cNvSpPr>
            <a:spLocks noGrp="1"/>
          </p:cNvSpPr>
          <p:nvPr>
            <p:ph type="dt" sz="half" idx="10"/>
          </p:nvPr>
        </p:nvSpPr>
        <p:spPr/>
        <p:txBody>
          <a:bodyPr/>
          <a:lstStyle/>
          <a:p>
            <a:fld id="{2B2CCB73-6AD0-6C4B-BD27-54E5EFBD5744}" type="datetime1">
              <a:rPr lang="en-IN" smtClean="0"/>
              <a:t>22/03/22</a:t>
            </a:fld>
            <a:endParaRPr lang="en-US"/>
          </a:p>
        </p:txBody>
      </p:sp>
      <p:sp>
        <p:nvSpPr>
          <p:cNvPr id="5" name="Slide Number Placeholder 4">
            <a:extLst>
              <a:ext uri="{FF2B5EF4-FFF2-40B4-BE49-F238E27FC236}">
                <a16:creationId xmlns:a16="http://schemas.microsoft.com/office/drawing/2014/main" id="{67233D85-1B3F-4145-B520-D80C9647E398}"/>
              </a:ext>
            </a:extLst>
          </p:cNvPr>
          <p:cNvSpPr>
            <a:spLocks noGrp="1"/>
          </p:cNvSpPr>
          <p:nvPr>
            <p:ph type="sldNum" sz="quarter" idx="12"/>
          </p:nvPr>
        </p:nvSpPr>
        <p:spPr/>
        <p:txBody>
          <a:bodyPr/>
          <a:lstStyle/>
          <a:p>
            <a:fld id="{D4385911-A369-254E-86F9-364F5AB611C7}" type="slidenum">
              <a:rPr lang="en-US" smtClean="0"/>
              <a:t>32</a:t>
            </a:fld>
            <a:endParaRPr lang="en-US"/>
          </a:p>
        </p:txBody>
      </p:sp>
      <p:sp>
        <p:nvSpPr>
          <p:cNvPr id="7" name="Title 1">
            <a:extLst>
              <a:ext uri="{FF2B5EF4-FFF2-40B4-BE49-F238E27FC236}">
                <a16:creationId xmlns:a16="http://schemas.microsoft.com/office/drawing/2014/main" id="{5DDEA5E8-00EC-B84D-9DFA-CB31C13CFC06}"/>
              </a:ext>
            </a:extLst>
          </p:cNvPr>
          <p:cNvSpPr txBox="1">
            <a:spLocks/>
          </p:cNvSpPr>
          <p:nvPr/>
        </p:nvSpPr>
        <p:spPr>
          <a:xfrm>
            <a:off x="1013977" y="735208"/>
            <a:ext cx="4298756" cy="475576"/>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lvl1pPr algn="ctr" defTabSz="914400">
              <a:lnSpc>
                <a:spcPct val="90000"/>
              </a:lnSpc>
              <a:spcBef>
                <a:spcPct val="0"/>
              </a:spcBef>
              <a:buNone/>
              <a:defRPr sz="2000" cap="all" spc="200" baseline="0">
                <a:solidFill>
                  <a:schemeClr val="tx1">
                    <a:lumMod val="85000"/>
                    <a:lumOff val="15000"/>
                  </a:schemeClr>
                </a:solidFill>
                <a:latin typeface="Arial" panose="020B0604020202020204" pitchFamily="34" charset="0"/>
                <a:ea typeface="+mj-ea"/>
                <a:cs typeface="Arial" panose="020B0604020202020204" pitchFamily="34" charset="0"/>
              </a:defRPr>
            </a:lvl1pPr>
          </a:lstStyle>
          <a:p>
            <a:r>
              <a:rPr lang="en-DE" dirty="0"/>
              <a:t>Future Work</a:t>
            </a:r>
          </a:p>
        </p:txBody>
      </p:sp>
      <p:graphicFrame>
        <p:nvGraphicFramePr>
          <p:cNvPr id="2" name="Diagram 1">
            <a:extLst>
              <a:ext uri="{FF2B5EF4-FFF2-40B4-BE49-F238E27FC236}">
                <a16:creationId xmlns:a16="http://schemas.microsoft.com/office/drawing/2014/main" id="{F27D3509-E669-024E-986C-B128E516A136}"/>
              </a:ext>
            </a:extLst>
          </p:cNvPr>
          <p:cNvGraphicFramePr/>
          <p:nvPr>
            <p:extLst>
              <p:ext uri="{D42A27DB-BD31-4B8C-83A1-F6EECF244321}">
                <p14:modId xmlns:p14="http://schemas.microsoft.com/office/powerpoint/2010/main" val="898904630"/>
              </p:ext>
            </p:extLst>
          </p:nvPr>
        </p:nvGraphicFramePr>
        <p:xfrm>
          <a:off x="1318437" y="1349007"/>
          <a:ext cx="9324753" cy="4681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687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5765401-7C2D-C544-AFBC-B652D9C3ACF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5AD0983-A5CB-2249-BD0A-4A38243AA9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1048D1D5-188D-B842-9504-04D12DFBC0D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051658A-5B81-2242-8A6C-A6A126E6877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CE4C1821-5E72-4242-A333-933D79D74DF7}"/>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A5A838DC-AD97-4144-8AAD-3893B6AD855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E31994-98E9-7647-805E-3EB368DBBEE3}"/>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67233D85-1B3F-4145-B520-D80C9647E398}"/>
              </a:ext>
            </a:extLst>
          </p:cNvPr>
          <p:cNvSpPr>
            <a:spLocks noGrp="1"/>
          </p:cNvSpPr>
          <p:nvPr>
            <p:ph type="sldNum" sz="quarter" idx="12"/>
          </p:nvPr>
        </p:nvSpPr>
        <p:spPr/>
        <p:txBody>
          <a:bodyPr/>
          <a:lstStyle/>
          <a:p>
            <a:fld id="{D4385911-A369-254E-86F9-364F5AB611C7}" type="slidenum">
              <a:rPr lang="en-US" smtClean="0"/>
              <a:t>33</a:t>
            </a:fld>
            <a:endParaRPr lang="en-US"/>
          </a:p>
        </p:txBody>
      </p:sp>
      <p:sp>
        <p:nvSpPr>
          <p:cNvPr id="7" name="Title 1">
            <a:extLst>
              <a:ext uri="{FF2B5EF4-FFF2-40B4-BE49-F238E27FC236}">
                <a16:creationId xmlns:a16="http://schemas.microsoft.com/office/drawing/2014/main" id="{5DDEA5E8-00EC-B84D-9DFA-CB31C13CFC06}"/>
              </a:ext>
            </a:extLst>
          </p:cNvPr>
          <p:cNvSpPr txBox="1">
            <a:spLocks/>
          </p:cNvSpPr>
          <p:nvPr/>
        </p:nvSpPr>
        <p:spPr>
          <a:xfrm>
            <a:off x="578042" y="712682"/>
            <a:ext cx="4298756" cy="475576"/>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lvl1pPr algn="ctr" defTabSz="914400">
              <a:lnSpc>
                <a:spcPct val="90000"/>
              </a:lnSpc>
              <a:spcBef>
                <a:spcPct val="0"/>
              </a:spcBef>
              <a:buNone/>
              <a:defRPr sz="2000" cap="all" spc="200" baseline="0">
                <a:solidFill>
                  <a:schemeClr val="tx1">
                    <a:lumMod val="85000"/>
                    <a:lumOff val="15000"/>
                  </a:schemeClr>
                </a:solidFill>
                <a:latin typeface="Arial" panose="020B0604020202020204" pitchFamily="34" charset="0"/>
                <a:ea typeface="+mj-ea"/>
                <a:cs typeface="Arial" panose="020B0604020202020204" pitchFamily="34" charset="0"/>
              </a:defRPr>
            </a:lvl1pPr>
          </a:lstStyle>
          <a:p>
            <a:r>
              <a:rPr lang="en-DE" dirty="0"/>
              <a:t>Refernces</a:t>
            </a:r>
          </a:p>
        </p:txBody>
      </p:sp>
      <p:sp>
        <p:nvSpPr>
          <p:cNvPr id="2" name="TextBox 1">
            <a:extLst>
              <a:ext uri="{FF2B5EF4-FFF2-40B4-BE49-F238E27FC236}">
                <a16:creationId xmlns:a16="http://schemas.microsoft.com/office/drawing/2014/main" id="{AB30EFAC-EEFA-754E-9B32-19D407470433}"/>
              </a:ext>
            </a:extLst>
          </p:cNvPr>
          <p:cNvSpPr txBox="1"/>
          <p:nvPr/>
        </p:nvSpPr>
        <p:spPr>
          <a:xfrm>
            <a:off x="578042" y="1297841"/>
            <a:ext cx="11461040" cy="5262979"/>
          </a:xfrm>
          <a:prstGeom prst="rect">
            <a:avLst/>
          </a:prstGeom>
          <a:noFill/>
        </p:spPr>
        <p:txBody>
          <a:bodyPr wrap="square" rtlCol="0">
            <a:spAutoFit/>
          </a:bodyPr>
          <a:lstStyle/>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Christian </a:t>
            </a:r>
            <a:r>
              <a:rPr lang="en-GB" sz="1200" dirty="0" err="1">
                <a:solidFill>
                  <a:schemeClr val="tx1">
                    <a:lumMod val="85000"/>
                    <a:lumOff val="15000"/>
                  </a:schemeClr>
                </a:solidFill>
                <a:latin typeface="Arial" panose="020B0604020202020204" pitchFamily="34" charset="0"/>
                <a:cs typeface="Arial" panose="020B0604020202020204" pitchFamily="34" charset="0"/>
              </a:rPr>
              <a:t>Szegedy</a:t>
            </a:r>
            <a:r>
              <a:rPr lang="en-GB" sz="1200" dirty="0">
                <a:solidFill>
                  <a:schemeClr val="tx1">
                    <a:lumMod val="85000"/>
                    <a:lumOff val="15000"/>
                  </a:schemeClr>
                </a:solidFill>
                <a:latin typeface="Arial" panose="020B0604020202020204" pitchFamily="34" charset="0"/>
                <a:cs typeface="Arial" panose="020B0604020202020204" pitchFamily="34" charset="0"/>
              </a:rPr>
              <a:t> et al. “Intriguing Properties of Neural Networks”. (Feb. 2014).</a:t>
            </a:r>
          </a:p>
          <a:p>
            <a:pPr marL="342900" indent="-342900">
              <a:buFont typeface="+mj-lt"/>
              <a:buAutoNum type="arabicPeriod"/>
            </a:pPr>
            <a:r>
              <a:rPr lang="en-GB" sz="1200" dirty="0" err="1">
                <a:solidFill>
                  <a:schemeClr val="tx1">
                    <a:lumMod val="85000"/>
                    <a:lumOff val="15000"/>
                  </a:schemeClr>
                </a:solidFill>
                <a:latin typeface="Arial" panose="020B0604020202020204" pitchFamily="34" charset="0"/>
                <a:cs typeface="Arial" panose="020B0604020202020204" pitchFamily="34" charset="0"/>
              </a:rPr>
              <a:t>Wenqi</a:t>
            </a:r>
            <a:r>
              <a:rPr lang="en-GB" sz="1200" dirty="0">
                <a:solidFill>
                  <a:schemeClr val="tx1">
                    <a:lumMod val="85000"/>
                    <a:lumOff val="15000"/>
                  </a:schemeClr>
                </a:solidFill>
                <a:latin typeface="Arial" panose="020B0604020202020204" pitchFamily="34" charset="0"/>
                <a:cs typeface="Arial" panose="020B0604020202020204" pitchFamily="34" charset="0"/>
              </a:rPr>
              <a:t> Wang et al. “Towards a Robust Deep Neural Network in Texts: A Survey”. In:  arXiv:1902.07285 [cs] (Apr. 2021).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1902.07285 [cs]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Di </a:t>
            </a:r>
            <a:r>
              <a:rPr lang="en-GB" sz="1200" dirty="0" err="1">
                <a:solidFill>
                  <a:schemeClr val="tx1">
                    <a:lumMod val="85000"/>
                    <a:lumOff val="15000"/>
                  </a:schemeClr>
                </a:solidFill>
                <a:latin typeface="Arial" panose="020B0604020202020204" pitchFamily="34" charset="0"/>
                <a:cs typeface="Arial" panose="020B0604020202020204" pitchFamily="34" charset="0"/>
              </a:rPr>
              <a:t>Jin</a:t>
            </a:r>
            <a:r>
              <a:rPr lang="en-GB" sz="1200" dirty="0">
                <a:solidFill>
                  <a:schemeClr val="tx1">
                    <a:lumMod val="85000"/>
                    <a:lumOff val="15000"/>
                  </a:schemeClr>
                </a:solidFill>
                <a:latin typeface="Arial" panose="020B0604020202020204" pitchFamily="34" charset="0"/>
                <a:cs typeface="Arial" panose="020B0604020202020204" pitchFamily="34" charset="0"/>
              </a:rPr>
              <a:t> et al. “Is BERT Really Robust? A Strong Baseline for Natural Language Attack on Text Classification and Entailment”. In: Proceedings of the AAAI Conference on Artificial Intelligence 34.05 (Apr. 2020), pp. 8018–8025. </a:t>
            </a:r>
            <a:r>
              <a:rPr lang="en-GB" sz="1200" dirty="0" err="1">
                <a:solidFill>
                  <a:schemeClr val="tx1">
                    <a:lumMod val="85000"/>
                    <a:lumOff val="15000"/>
                  </a:schemeClr>
                </a:solidFill>
                <a:latin typeface="Arial" panose="020B0604020202020204" pitchFamily="34" charset="0"/>
                <a:cs typeface="Arial" panose="020B0604020202020204" pitchFamily="34" charset="0"/>
              </a:rPr>
              <a:t>issn</a:t>
            </a:r>
            <a:r>
              <a:rPr lang="en-GB" sz="1200" dirty="0">
                <a:solidFill>
                  <a:schemeClr val="tx1">
                    <a:lumMod val="85000"/>
                    <a:lumOff val="15000"/>
                  </a:schemeClr>
                </a:solidFill>
                <a:latin typeface="Arial" panose="020B0604020202020204" pitchFamily="34" charset="0"/>
                <a:cs typeface="Arial" panose="020B0604020202020204" pitchFamily="34" charset="0"/>
              </a:rPr>
              <a:t>: 2374-3468. </a:t>
            </a:r>
            <a:r>
              <a:rPr lang="en-GB" sz="1200" dirty="0" err="1">
                <a:solidFill>
                  <a:schemeClr val="tx1">
                    <a:lumMod val="85000"/>
                    <a:lumOff val="15000"/>
                  </a:schemeClr>
                </a:solidFill>
                <a:latin typeface="Arial" panose="020B0604020202020204" pitchFamily="34" charset="0"/>
                <a:cs typeface="Arial" panose="020B0604020202020204" pitchFamily="34" charset="0"/>
              </a:rPr>
              <a:t>doi</a:t>
            </a:r>
            <a:r>
              <a:rPr lang="en-GB" sz="1200" dirty="0">
                <a:solidFill>
                  <a:schemeClr val="tx1">
                    <a:lumMod val="85000"/>
                    <a:lumOff val="15000"/>
                  </a:schemeClr>
                </a:solidFill>
                <a:latin typeface="Arial" panose="020B0604020202020204" pitchFamily="34" charset="0"/>
                <a:cs typeface="Arial" panose="020B0604020202020204" pitchFamily="34" charset="0"/>
              </a:rPr>
              <a:t>: 10.1609/</a:t>
            </a:r>
            <a:r>
              <a:rPr lang="en-GB" sz="1200" dirty="0" err="1">
                <a:solidFill>
                  <a:schemeClr val="tx1">
                    <a:lumMod val="85000"/>
                    <a:lumOff val="15000"/>
                  </a:schemeClr>
                </a:solidFill>
                <a:latin typeface="Arial" panose="020B0604020202020204" pitchFamily="34" charset="0"/>
                <a:cs typeface="Arial" panose="020B0604020202020204" pitchFamily="34" charset="0"/>
              </a:rPr>
              <a:t>aaai</a:t>
            </a:r>
            <a:r>
              <a:rPr lang="en-GB" sz="1200" dirty="0">
                <a:solidFill>
                  <a:schemeClr val="tx1">
                    <a:lumMod val="85000"/>
                    <a:lumOff val="15000"/>
                  </a:schemeClr>
                </a:solidFill>
                <a:latin typeface="Arial" panose="020B0604020202020204" pitchFamily="34" charset="0"/>
                <a:cs typeface="Arial" panose="020B0604020202020204" pitchFamily="34" charset="0"/>
              </a:rPr>
              <a:t>. v34i05.6311.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Nicolas </a:t>
            </a:r>
            <a:r>
              <a:rPr lang="en-GB" sz="1200" dirty="0" err="1">
                <a:solidFill>
                  <a:schemeClr val="tx1">
                    <a:lumMod val="85000"/>
                    <a:lumOff val="15000"/>
                  </a:schemeClr>
                </a:solidFill>
                <a:latin typeface="Arial" panose="020B0604020202020204" pitchFamily="34" charset="0"/>
                <a:cs typeface="Arial" panose="020B0604020202020204" pitchFamily="34" charset="0"/>
              </a:rPr>
              <a:t>Papernot</a:t>
            </a:r>
            <a:r>
              <a:rPr lang="en-GB" sz="1200" dirty="0">
                <a:solidFill>
                  <a:schemeClr val="tx1">
                    <a:lumMod val="85000"/>
                    <a:lumOff val="15000"/>
                  </a:schemeClr>
                </a:solidFill>
                <a:latin typeface="Arial" panose="020B0604020202020204" pitchFamily="34" charset="0"/>
                <a:cs typeface="Arial" panose="020B0604020202020204" pitchFamily="34" charset="0"/>
              </a:rPr>
              <a:t> et al. “Crafting Adversarial Input Sequences for Recurrent Neural Net- works”. In: arXiv:1604.08275 [cs] (Apr. 2016).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1604.08275 [cs].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Antti </a:t>
            </a:r>
            <a:r>
              <a:rPr lang="en-GB" sz="1200" dirty="0" err="1">
                <a:solidFill>
                  <a:schemeClr val="tx1">
                    <a:lumMod val="85000"/>
                    <a:lumOff val="15000"/>
                  </a:schemeClr>
                </a:solidFill>
                <a:latin typeface="Arial" panose="020B0604020202020204" pitchFamily="34" charset="0"/>
                <a:cs typeface="Arial" panose="020B0604020202020204" pitchFamily="34" charset="0"/>
              </a:rPr>
              <a:t>Tarvainen</a:t>
            </a:r>
            <a:r>
              <a:rPr lang="en-GB" sz="1200" dirty="0">
                <a:solidFill>
                  <a:schemeClr val="tx1">
                    <a:lumMod val="85000"/>
                    <a:lumOff val="15000"/>
                  </a:schemeClr>
                </a:solidFill>
                <a:latin typeface="Arial" panose="020B0604020202020204" pitchFamily="34" charset="0"/>
                <a:cs typeface="Arial" panose="020B0604020202020204" pitchFamily="34" charset="0"/>
              </a:rPr>
              <a:t> and </a:t>
            </a:r>
            <a:r>
              <a:rPr lang="en-GB" sz="1200" dirty="0" err="1">
                <a:solidFill>
                  <a:schemeClr val="tx1">
                    <a:lumMod val="85000"/>
                    <a:lumOff val="15000"/>
                  </a:schemeClr>
                </a:solidFill>
                <a:latin typeface="Arial" panose="020B0604020202020204" pitchFamily="34" charset="0"/>
                <a:cs typeface="Arial" panose="020B0604020202020204" pitchFamily="34" charset="0"/>
              </a:rPr>
              <a:t>Harri</a:t>
            </a:r>
            <a:r>
              <a:rPr lang="en-GB" sz="1200" dirty="0">
                <a:solidFill>
                  <a:schemeClr val="tx1">
                    <a:lumMod val="85000"/>
                    <a:lumOff val="15000"/>
                  </a:schemeClr>
                </a:solidFill>
                <a:latin typeface="Arial" panose="020B0604020202020204" pitchFamily="34" charset="0"/>
                <a:cs typeface="Arial" panose="020B0604020202020204" pitchFamily="34" charset="0"/>
              </a:rPr>
              <a:t> </a:t>
            </a:r>
            <a:r>
              <a:rPr lang="en-GB" sz="1200" dirty="0" err="1">
                <a:solidFill>
                  <a:schemeClr val="tx1">
                    <a:lumMod val="85000"/>
                    <a:lumOff val="15000"/>
                  </a:schemeClr>
                </a:solidFill>
                <a:latin typeface="Arial" panose="020B0604020202020204" pitchFamily="34" charset="0"/>
                <a:cs typeface="Arial" panose="020B0604020202020204" pitchFamily="34" charset="0"/>
              </a:rPr>
              <a:t>Valpola</a:t>
            </a:r>
            <a:r>
              <a:rPr lang="en-GB" sz="1200" dirty="0">
                <a:solidFill>
                  <a:schemeClr val="tx1">
                    <a:lumMod val="85000"/>
                    <a:lumOff val="15000"/>
                  </a:schemeClr>
                </a:solidFill>
                <a:latin typeface="Arial" panose="020B0604020202020204" pitchFamily="34" charset="0"/>
                <a:cs typeface="Arial" panose="020B0604020202020204" pitchFamily="34" charset="0"/>
              </a:rPr>
              <a:t>. “Mean Teachers Are Better Role Models: Weight- averaged Consistency Targets Improve Semi-Supervised Deep Learning Results”. In: arXiv:1703.01780 [cs, stat] (Apr. 2018).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1703.01780 [cs, stat]. </a:t>
            </a:r>
          </a:p>
          <a:p>
            <a:pPr marL="342900" indent="-342900">
              <a:buFont typeface="+mj-lt"/>
              <a:buAutoNum type="arabicPeriod"/>
            </a:pPr>
            <a:r>
              <a:rPr lang="en-GB" sz="1200" dirty="0" err="1">
                <a:solidFill>
                  <a:schemeClr val="tx1">
                    <a:lumMod val="85000"/>
                    <a:lumOff val="15000"/>
                  </a:schemeClr>
                </a:solidFill>
                <a:latin typeface="Arial" panose="020B0604020202020204" pitchFamily="34" charset="0"/>
                <a:cs typeface="Arial" panose="020B0604020202020204" pitchFamily="34" charset="0"/>
              </a:rPr>
              <a:t>Jinfeng</a:t>
            </a:r>
            <a:r>
              <a:rPr lang="en-GB" sz="1200" dirty="0">
                <a:solidFill>
                  <a:schemeClr val="tx1">
                    <a:lumMod val="85000"/>
                    <a:lumOff val="15000"/>
                  </a:schemeClr>
                </a:solidFill>
                <a:latin typeface="Arial" panose="020B0604020202020204" pitchFamily="34" charset="0"/>
                <a:cs typeface="Arial" panose="020B0604020202020204" pitchFamily="34" charset="0"/>
              </a:rPr>
              <a:t> Li et al. “TextBugger: Generating Adversarial Text Against Real-world Applications”. In: Proceedings 2019 Network and Distributed System Security Symposium (2019).  </a:t>
            </a:r>
            <a:r>
              <a:rPr lang="en-GB" sz="1200" dirty="0" err="1">
                <a:solidFill>
                  <a:schemeClr val="tx1">
                    <a:lumMod val="85000"/>
                    <a:lumOff val="15000"/>
                  </a:schemeClr>
                </a:solidFill>
                <a:latin typeface="Arial" panose="020B0604020202020204" pitchFamily="34" charset="0"/>
                <a:cs typeface="Arial" panose="020B0604020202020204" pitchFamily="34" charset="0"/>
              </a:rPr>
              <a:t>doi</a:t>
            </a:r>
            <a:r>
              <a:rPr lang="en-GB" sz="1200" dirty="0">
                <a:solidFill>
                  <a:schemeClr val="tx1">
                    <a:lumMod val="85000"/>
                    <a:lumOff val="15000"/>
                  </a:schemeClr>
                </a:solidFill>
                <a:latin typeface="Arial" panose="020B0604020202020204" pitchFamily="34" charset="0"/>
                <a:cs typeface="Arial" panose="020B0604020202020204" pitchFamily="34" charset="0"/>
              </a:rPr>
              <a:t>: 10.14722/ndss.2019.23138.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1812.05271.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Siddhant Garg and Goutham Ramakrishnan. “BAE: BERT-based Adversarial Examples for Text Classification”. In: arXiv:2004.01970 [cs] (Oct. 2020).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2004.01970 [cs]. </a:t>
            </a:r>
          </a:p>
          <a:p>
            <a:pPr marL="342900" indent="-342900">
              <a:buFont typeface="+mj-lt"/>
              <a:buAutoNum type="arabicPeriod"/>
            </a:pPr>
            <a:r>
              <a:rPr lang="en-GB" sz="1200" dirty="0" err="1">
                <a:solidFill>
                  <a:schemeClr val="tx1">
                    <a:lumMod val="85000"/>
                    <a:lumOff val="15000"/>
                  </a:schemeClr>
                </a:solidFill>
                <a:latin typeface="Arial" panose="020B0604020202020204" pitchFamily="34" charset="0"/>
                <a:cs typeface="Arial" panose="020B0604020202020204" pitchFamily="34" charset="0"/>
              </a:rPr>
              <a:t>Shuhuai</a:t>
            </a:r>
            <a:r>
              <a:rPr lang="en-GB" sz="1200" dirty="0">
                <a:solidFill>
                  <a:schemeClr val="tx1">
                    <a:lumMod val="85000"/>
                    <a:lumOff val="15000"/>
                  </a:schemeClr>
                </a:solidFill>
                <a:latin typeface="Arial" panose="020B0604020202020204" pitchFamily="34" charset="0"/>
                <a:cs typeface="Arial" panose="020B0604020202020204" pitchFamily="34" charset="0"/>
              </a:rPr>
              <a:t> Ren et al. “Generating Natural Language Adversarial Examples through Prob- ability Weighted Word Saliency”. In: Proceedings of the 57th Annual Meeting of the Association for Computational Linguistics. Florence, Italy: Association for Computational Linguistics, July 2019, pp. 1085–1097. </a:t>
            </a:r>
            <a:r>
              <a:rPr lang="en-GB" sz="1200" dirty="0" err="1">
                <a:solidFill>
                  <a:schemeClr val="tx1">
                    <a:lumMod val="85000"/>
                    <a:lumOff val="15000"/>
                  </a:schemeClr>
                </a:solidFill>
                <a:latin typeface="Arial" panose="020B0604020202020204" pitchFamily="34" charset="0"/>
                <a:cs typeface="Arial" panose="020B0604020202020204" pitchFamily="34" charset="0"/>
              </a:rPr>
              <a:t>doi</a:t>
            </a:r>
            <a:r>
              <a:rPr lang="en-GB" sz="1200" dirty="0">
                <a:solidFill>
                  <a:schemeClr val="tx1">
                    <a:lumMod val="85000"/>
                    <a:lumOff val="15000"/>
                  </a:schemeClr>
                </a:solidFill>
                <a:latin typeface="Arial" panose="020B0604020202020204" pitchFamily="34" charset="0"/>
                <a:cs typeface="Arial" panose="020B0604020202020204" pitchFamily="34" charset="0"/>
              </a:rPr>
              <a:t>: 10.18653/v1/P19-1103.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George A. Miller. “WordNet: A Lexical Database for English”. In: Communications of the ACM 38.11 (Nov. 1995), pp. 39–41. </a:t>
            </a:r>
            <a:r>
              <a:rPr lang="en-GB" sz="1200" dirty="0" err="1">
                <a:solidFill>
                  <a:schemeClr val="tx1">
                    <a:lumMod val="85000"/>
                    <a:lumOff val="15000"/>
                  </a:schemeClr>
                </a:solidFill>
                <a:latin typeface="Arial" panose="020B0604020202020204" pitchFamily="34" charset="0"/>
                <a:cs typeface="Arial" panose="020B0604020202020204" pitchFamily="34" charset="0"/>
              </a:rPr>
              <a:t>issn</a:t>
            </a:r>
            <a:r>
              <a:rPr lang="en-GB" sz="1200" dirty="0">
                <a:solidFill>
                  <a:schemeClr val="tx1">
                    <a:lumMod val="85000"/>
                    <a:lumOff val="15000"/>
                  </a:schemeClr>
                </a:solidFill>
                <a:latin typeface="Arial" panose="020B0604020202020204" pitchFamily="34" charset="0"/>
                <a:cs typeface="Arial" panose="020B0604020202020204" pitchFamily="34" charset="0"/>
              </a:rPr>
              <a:t>: 0001-0782. </a:t>
            </a:r>
            <a:r>
              <a:rPr lang="en-GB" sz="1200" dirty="0" err="1">
                <a:solidFill>
                  <a:schemeClr val="tx1">
                    <a:lumMod val="85000"/>
                    <a:lumOff val="15000"/>
                  </a:schemeClr>
                </a:solidFill>
                <a:latin typeface="Arial" panose="020B0604020202020204" pitchFamily="34" charset="0"/>
                <a:cs typeface="Arial" panose="020B0604020202020204" pitchFamily="34" charset="0"/>
              </a:rPr>
              <a:t>doi</a:t>
            </a:r>
            <a:r>
              <a:rPr lang="en-GB" sz="1200" dirty="0">
                <a:solidFill>
                  <a:schemeClr val="tx1">
                    <a:lumMod val="85000"/>
                    <a:lumOff val="15000"/>
                  </a:schemeClr>
                </a:solidFill>
                <a:latin typeface="Arial" panose="020B0604020202020204" pitchFamily="34" charset="0"/>
                <a:cs typeface="Arial" panose="020B0604020202020204" pitchFamily="34" charset="0"/>
              </a:rPr>
              <a:t>: 10.1145/219717.219748.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Jacob Devlin et al. “BERT: Pre-training of Deep Bidirectional Transformers for Language Understanding”. In: arXiv:1810.04805 [cs] (May 2019).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1810.04805 [cs].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Victor </a:t>
            </a:r>
            <a:r>
              <a:rPr lang="en-GB" sz="1200" dirty="0" err="1">
                <a:solidFill>
                  <a:schemeClr val="tx1">
                    <a:lumMod val="85000"/>
                    <a:lumOff val="15000"/>
                  </a:schemeClr>
                </a:solidFill>
                <a:latin typeface="Arial" panose="020B0604020202020204" pitchFamily="34" charset="0"/>
                <a:cs typeface="Arial" panose="020B0604020202020204" pitchFamily="34" charset="0"/>
              </a:rPr>
              <a:t>Sanh</a:t>
            </a:r>
            <a:r>
              <a:rPr lang="en-GB" sz="1200" dirty="0">
                <a:solidFill>
                  <a:schemeClr val="tx1">
                    <a:lumMod val="85000"/>
                    <a:lumOff val="15000"/>
                  </a:schemeClr>
                </a:solidFill>
                <a:latin typeface="Arial" panose="020B0604020202020204" pitchFamily="34" charset="0"/>
                <a:cs typeface="Arial" panose="020B0604020202020204" pitchFamily="34" charset="0"/>
              </a:rPr>
              <a:t> et al. “DistilBERT, a Distilled Version of BERT: Smaller, Faster, Cheaper and Lighter”. In: arXiv:1910.01108 [cs] (Feb. 2020).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1910.01108 [cs].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John X. Morris et al. “</a:t>
            </a:r>
            <a:r>
              <a:rPr lang="en-GB" sz="1200" dirty="0" err="1">
                <a:solidFill>
                  <a:schemeClr val="tx1">
                    <a:lumMod val="85000"/>
                    <a:lumOff val="15000"/>
                  </a:schemeClr>
                </a:solidFill>
                <a:latin typeface="Arial" panose="020B0604020202020204" pitchFamily="34" charset="0"/>
                <a:cs typeface="Arial" panose="020B0604020202020204" pitchFamily="34" charset="0"/>
              </a:rPr>
              <a:t>TextAttack</a:t>
            </a:r>
            <a:r>
              <a:rPr lang="en-GB" sz="1200" dirty="0">
                <a:solidFill>
                  <a:schemeClr val="tx1">
                    <a:lumMod val="85000"/>
                    <a:lumOff val="15000"/>
                  </a:schemeClr>
                </a:solidFill>
                <a:latin typeface="Arial" panose="020B0604020202020204" pitchFamily="34" charset="0"/>
                <a:cs typeface="Arial" panose="020B0604020202020204" pitchFamily="34" charset="0"/>
              </a:rPr>
              <a:t>: A Framework for Adversarial Attacks, Data Augmentation, and Adversarial Training in NLP”. </a:t>
            </a:r>
          </a:p>
          <a:p>
            <a:pPr marL="342900" indent="-342900">
              <a:buFont typeface="+mj-lt"/>
              <a:buAutoNum type="arabicPeriod"/>
            </a:pPr>
            <a:r>
              <a:rPr lang="en-GB" sz="1200" dirty="0" err="1">
                <a:solidFill>
                  <a:schemeClr val="tx1">
                    <a:lumMod val="85000"/>
                    <a:lumOff val="15000"/>
                  </a:schemeClr>
                </a:solidFill>
                <a:latin typeface="Arial" panose="020B0604020202020204" pitchFamily="34" charset="0"/>
                <a:cs typeface="Arial" panose="020B0604020202020204" pitchFamily="34" charset="0"/>
              </a:rPr>
              <a:t>Parth</a:t>
            </a:r>
            <a:r>
              <a:rPr lang="en-GB" sz="1200" dirty="0">
                <a:solidFill>
                  <a:schemeClr val="tx1">
                    <a:lumMod val="85000"/>
                    <a:lumOff val="15000"/>
                  </a:schemeClr>
                </a:solidFill>
                <a:latin typeface="Arial" panose="020B0604020202020204" pitchFamily="34" charset="0"/>
                <a:cs typeface="Arial" panose="020B0604020202020204" pitchFamily="34" charset="0"/>
              </a:rPr>
              <a:t> Patwa et al. “Fighting an </a:t>
            </a:r>
            <a:r>
              <a:rPr lang="en-GB" sz="1200" dirty="0" err="1">
                <a:solidFill>
                  <a:schemeClr val="tx1">
                    <a:lumMod val="85000"/>
                    <a:lumOff val="15000"/>
                  </a:schemeClr>
                </a:solidFill>
                <a:latin typeface="Arial" panose="020B0604020202020204" pitchFamily="34" charset="0"/>
                <a:cs typeface="Arial" panose="020B0604020202020204" pitchFamily="34" charset="0"/>
              </a:rPr>
              <a:t>Infodemic</a:t>
            </a:r>
            <a:r>
              <a:rPr lang="en-GB" sz="1200" dirty="0">
                <a:solidFill>
                  <a:schemeClr val="tx1">
                    <a:lumMod val="85000"/>
                    <a:lumOff val="15000"/>
                  </a:schemeClr>
                </a:solidFill>
                <a:latin typeface="Arial" panose="020B0604020202020204" pitchFamily="34" charset="0"/>
                <a:cs typeface="Arial" panose="020B0604020202020204" pitchFamily="34" charset="0"/>
              </a:rPr>
              <a:t>: COVID-19 Fake News Dataset”. In: arXiv:2011.03327 [cs] (Mar. 2021).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2011.03327 [cs]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Andrew L. Maas et al. “Learning Word Vectors for Sentiment Analysis”. In: Proceedings of  he 49th Annual Meeting of the Association for Computational Linguistics: Human Language Technologies. Portland, Oregon, USA: Association for Computational Linguistics, June 2011.</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Yonatan </a:t>
            </a:r>
            <a:r>
              <a:rPr lang="en-GB" sz="1200" dirty="0" err="1">
                <a:solidFill>
                  <a:schemeClr val="tx1">
                    <a:lumMod val="85000"/>
                    <a:lumOff val="15000"/>
                  </a:schemeClr>
                </a:solidFill>
                <a:latin typeface="Arial" panose="020B0604020202020204" pitchFamily="34" charset="0"/>
                <a:cs typeface="Arial" panose="020B0604020202020204" pitchFamily="34" charset="0"/>
              </a:rPr>
              <a:t>Belinkov</a:t>
            </a:r>
            <a:r>
              <a:rPr lang="en-GB" sz="1200" dirty="0">
                <a:solidFill>
                  <a:schemeClr val="tx1">
                    <a:lumMod val="85000"/>
                    <a:lumOff val="15000"/>
                  </a:schemeClr>
                </a:solidFill>
                <a:latin typeface="Arial" panose="020B0604020202020204" pitchFamily="34" charset="0"/>
                <a:cs typeface="Arial" panose="020B0604020202020204" pitchFamily="34" charset="0"/>
              </a:rPr>
              <a:t> and Yonatan Bisk. “Synthetic and Natural Noise Both Break Neural Machine Translation”. In: arXiv:1711.02173 [cs] (Feb. 2018).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1711.02173 [cs].</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Erik </a:t>
            </a:r>
            <a:r>
              <a:rPr lang="en-GB" sz="1200" dirty="0" err="1">
                <a:solidFill>
                  <a:schemeClr val="tx1">
                    <a:lumMod val="85000"/>
                    <a:lumOff val="15000"/>
                  </a:schemeClr>
                </a:solidFill>
                <a:latin typeface="Arial" panose="020B0604020202020204" pitchFamily="34" charset="0"/>
                <a:cs typeface="Arial" panose="020B0604020202020204" pitchFamily="34" charset="0"/>
              </a:rPr>
              <a:t>Englesson</a:t>
            </a:r>
            <a:r>
              <a:rPr lang="en-GB" sz="1200" dirty="0">
                <a:solidFill>
                  <a:schemeClr val="tx1">
                    <a:lumMod val="85000"/>
                    <a:lumOff val="15000"/>
                  </a:schemeClr>
                </a:solidFill>
                <a:latin typeface="Arial" panose="020B0604020202020204" pitchFamily="34" charset="0"/>
                <a:cs typeface="Arial" panose="020B0604020202020204" pitchFamily="34" charset="0"/>
              </a:rPr>
              <a:t> and Hossein </a:t>
            </a:r>
            <a:r>
              <a:rPr lang="en-GB" sz="1200" dirty="0" err="1">
                <a:solidFill>
                  <a:schemeClr val="tx1">
                    <a:lumMod val="85000"/>
                    <a:lumOff val="15000"/>
                  </a:schemeClr>
                </a:solidFill>
                <a:latin typeface="Arial" panose="020B0604020202020204" pitchFamily="34" charset="0"/>
                <a:cs typeface="Arial" panose="020B0604020202020204" pitchFamily="34" charset="0"/>
              </a:rPr>
              <a:t>Azizpour</a:t>
            </a:r>
            <a:r>
              <a:rPr lang="en-GB" sz="1200" dirty="0">
                <a:solidFill>
                  <a:schemeClr val="tx1">
                    <a:lumMod val="85000"/>
                    <a:lumOff val="15000"/>
                  </a:schemeClr>
                </a:solidFill>
                <a:latin typeface="Arial" panose="020B0604020202020204" pitchFamily="34" charset="0"/>
                <a:cs typeface="Arial" panose="020B0604020202020204" pitchFamily="34" charset="0"/>
              </a:rPr>
              <a:t>. “Consistency Regularization Can Improve Robust- ness to Label Noise”. In: arXiv:2110.01242 [cs, stat] (Oct. 2021).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2110.01242 [cs, stat]. </a:t>
            </a:r>
          </a:p>
        </p:txBody>
      </p:sp>
    </p:spTree>
    <p:extLst>
      <p:ext uri="{BB962C8B-B14F-4D97-AF65-F5344CB8AC3E}">
        <p14:creationId xmlns:p14="http://schemas.microsoft.com/office/powerpoint/2010/main" val="179354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2469-2811-974C-A0D2-42EBEDFF8F37}"/>
              </a:ext>
            </a:extLst>
          </p:cNvPr>
          <p:cNvSpPr>
            <a:spLocks noGrp="1"/>
          </p:cNvSpPr>
          <p:nvPr>
            <p:ph type="title"/>
          </p:nvPr>
        </p:nvSpPr>
        <p:spPr>
          <a:xfrm>
            <a:off x="2500077" y="2130103"/>
            <a:ext cx="7729728" cy="1188720"/>
          </a:xfrm>
        </p:spPr>
        <p:txBody>
          <a:bodyPr/>
          <a:lstStyle/>
          <a:p>
            <a:r>
              <a:rPr lang="en-DE" dirty="0"/>
              <a:t>Questions</a:t>
            </a:r>
          </a:p>
        </p:txBody>
      </p:sp>
      <p:sp>
        <p:nvSpPr>
          <p:cNvPr id="4" name="Date Placeholder 3">
            <a:extLst>
              <a:ext uri="{FF2B5EF4-FFF2-40B4-BE49-F238E27FC236}">
                <a16:creationId xmlns:a16="http://schemas.microsoft.com/office/drawing/2014/main" id="{53756B6B-C6DF-4C48-AB0B-E899E4AC3F99}"/>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698E54C6-D512-3A4E-9D33-49E0EBA3B5A5}"/>
              </a:ext>
            </a:extLst>
          </p:cNvPr>
          <p:cNvSpPr>
            <a:spLocks noGrp="1"/>
          </p:cNvSpPr>
          <p:nvPr>
            <p:ph type="sldNum" sz="quarter" idx="12"/>
          </p:nvPr>
        </p:nvSpPr>
        <p:spPr/>
        <p:txBody>
          <a:bodyPr/>
          <a:lstStyle/>
          <a:p>
            <a:fld id="{D4385911-A369-254E-86F9-364F5AB611C7}" type="slidenum">
              <a:rPr lang="en-US" smtClean="0"/>
              <a:t>34</a:t>
            </a:fld>
            <a:endParaRPr lang="en-US"/>
          </a:p>
        </p:txBody>
      </p:sp>
    </p:spTree>
    <p:extLst>
      <p:ext uri="{BB962C8B-B14F-4D97-AF65-F5344CB8AC3E}">
        <p14:creationId xmlns:p14="http://schemas.microsoft.com/office/powerpoint/2010/main" val="911017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2469-2811-974C-A0D2-42EBEDFF8F37}"/>
              </a:ext>
            </a:extLst>
          </p:cNvPr>
          <p:cNvSpPr>
            <a:spLocks noGrp="1"/>
          </p:cNvSpPr>
          <p:nvPr>
            <p:ph type="title"/>
          </p:nvPr>
        </p:nvSpPr>
        <p:spPr>
          <a:xfrm>
            <a:off x="2231136" y="2834640"/>
            <a:ext cx="7729728" cy="1188720"/>
          </a:xfrm>
        </p:spPr>
        <p:txBody>
          <a:bodyPr/>
          <a:lstStyle/>
          <a:p>
            <a:r>
              <a:rPr lang="en-DE" dirty="0"/>
              <a:t>Thank you</a:t>
            </a:r>
          </a:p>
        </p:txBody>
      </p:sp>
      <p:sp>
        <p:nvSpPr>
          <p:cNvPr id="4" name="Date Placeholder 3">
            <a:extLst>
              <a:ext uri="{FF2B5EF4-FFF2-40B4-BE49-F238E27FC236}">
                <a16:creationId xmlns:a16="http://schemas.microsoft.com/office/drawing/2014/main" id="{53756B6B-C6DF-4C48-AB0B-E899E4AC3F99}"/>
              </a:ext>
            </a:extLst>
          </p:cNvPr>
          <p:cNvSpPr>
            <a:spLocks noGrp="1"/>
          </p:cNvSpPr>
          <p:nvPr>
            <p:ph type="dt" sz="half" idx="10"/>
          </p:nvPr>
        </p:nvSpPr>
        <p:spPr/>
        <p:txBody>
          <a:bodyPr/>
          <a:lstStyle/>
          <a:p>
            <a:fld id="{2B2CCB73-6AD0-6C4B-BD27-54E5EFBD5744}" type="datetime1">
              <a:rPr lang="en-IN" smtClean="0"/>
              <a:t>19/03/22</a:t>
            </a:fld>
            <a:endParaRPr lang="en-US"/>
          </a:p>
        </p:txBody>
      </p:sp>
      <p:sp>
        <p:nvSpPr>
          <p:cNvPr id="5" name="Slide Number Placeholder 4">
            <a:extLst>
              <a:ext uri="{FF2B5EF4-FFF2-40B4-BE49-F238E27FC236}">
                <a16:creationId xmlns:a16="http://schemas.microsoft.com/office/drawing/2014/main" id="{698E54C6-D512-3A4E-9D33-49E0EBA3B5A5}"/>
              </a:ext>
            </a:extLst>
          </p:cNvPr>
          <p:cNvSpPr>
            <a:spLocks noGrp="1"/>
          </p:cNvSpPr>
          <p:nvPr>
            <p:ph type="sldNum" sz="quarter" idx="12"/>
          </p:nvPr>
        </p:nvSpPr>
        <p:spPr/>
        <p:txBody>
          <a:bodyPr/>
          <a:lstStyle/>
          <a:p>
            <a:fld id="{D4385911-A369-254E-86F9-364F5AB611C7}" type="slidenum">
              <a:rPr lang="en-US" smtClean="0"/>
              <a:t>35</a:t>
            </a:fld>
            <a:endParaRPr lang="en-US"/>
          </a:p>
        </p:txBody>
      </p:sp>
    </p:spTree>
    <p:extLst>
      <p:ext uri="{BB962C8B-B14F-4D97-AF65-F5344CB8AC3E}">
        <p14:creationId xmlns:p14="http://schemas.microsoft.com/office/powerpoint/2010/main" val="128062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682137" y="747016"/>
            <a:ext cx="4245864" cy="399931"/>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Research Question</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23/03/22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4</a:t>
            </a:fld>
            <a:endParaRPr lang="en-US"/>
          </a:p>
        </p:txBody>
      </p:sp>
      <p:graphicFrame>
        <p:nvGraphicFramePr>
          <p:cNvPr id="10" name="Diagram 9">
            <a:extLst>
              <a:ext uri="{FF2B5EF4-FFF2-40B4-BE49-F238E27FC236}">
                <a16:creationId xmlns:a16="http://schemas.microsoft.com/office/drawing/2014/main" id="{9DC90EAC-C4AC-A343-8FFF-1526C6D48B52}"/>
              </a:ext>
            </a:extLst>
          </p:cNvPr>
          <p:cNvGraphicFramePr/>
          <p:nvPr>
            <p:extLst>
              <p:ext uri="{D42A27DB-BD31-4B8C-83A1-F6EECF244321}">
                <p14:modId xmlns:p14="http://schemas.microsoft.com/office/powerpoint/2010/main" val="864391779"/>
              </p:ext>
            </p:extLst>
          </p:nvPr>
        </p:nvGraphicFramePr>
        <p:xfrm>
          <a:off x="6741041" y="1292197"/>
          <a:ext cx="4941074" cy="427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ontent Placeholder 7">
            <a:extLst>
              <a:ext uri="{FF2B5EF4-FFF2-40B4-BE49-F238E27FC236}">
                <a16:creationId xmlns:a16="http://schemas.microsoft.com/office/drawing/2014/main" id="{8BF9D2FD-0202-EC4D-BAB1-3456FE9C638B}"/>
              </a:ext>
            </a:extLst>
          </p:cNvPr>
          <p:cNvSpPr txBox="1">
            <a:spLocks/>
          </p:cNvSpPr>
          <p:nvPr/>
        </p:nvSpPr>
        <p:spPr>
          <a:xfrm>
            <a:off x="632040" y="1699456"/>
            <a:ext cx="6081353" cy="2028350"/>
          </a:xfrm>
          <a:prstGeom prst="rect">
            <a:avLst/>
          </a:prstGeom>
          <a:solidFill>
            <a:schemeClr val="accent3">
              <a:lumMod val="20000"/>
              <a:lumOff val="80000"/>
            </a:schemeClr>
          </a:solidFill>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Font typeface="Wingdings" pitchFamily="2" charset="2"/>
              <a:buNone/>
            </a:pPr>
            <a:r>
              <a:rPr lang="en-GB" i="1" dirty="0"/>
              <a:t>Is the proposed mean teacher semi-supervised fine-tuning and the use of prominent adversarial unlabelled data an effective method to improve the robustness of language models, specifically concerning accuracy under attack without compromising the original accuracy in contrast to the conventional fine-tuning approach? </a:t>
            </a:r>
          </a:p>
        </p:txBody>
      </p:sp>
      <p:sp>
        <p:nvSpPr>
          <p:cNvPr id="13" name="TextBox 12">
            <a:extLst>
              <a:ext uri="{FF2B5EF4-FFF2-40B4-BE49-F238E27FC236}">
                <a16:creationId xmlns:a16="http://schemas.microsoft.com/office/drawing/2014/main" id="{23DEDA9B-E697-EE46-BC30-B00A49D42187}"/>
              </a:ext>
            </a:extLst>
          </p:cNvPr>
          <p:cNvSpPr txBox="1"/>
          <p:nvPr/>
        </p:nvSpPr>
        <p:spPr>
          <a:xfrm>
            <a:off x="632040" y="4084310"/>
            <a:ext cx="6081353" cy="1481492"/>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2pPr>
            <a:lvl3pPr marL="6858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3pPr>
            <a:lvl4pPr marL="9144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4pPr>
            <a:lvl5pPr marL="11430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n-DE" b="1" dirty="0"/>
              <a:t>BERT [1] and DistillBERT [2] model</a:t>
            </a:r>
          </a:p>
          <a:p>
            <a:pPr lvl="1"/>
            <a:r>
              <a:rPr lang="en-DE" sz="1600" dirty="0"/>
              <a:t>Fine-tuned using conventional approach.</a:t>
            </a:r>
          </a:p>
          <a:p>
            <a:r>
              <a:rPr lang="en-DE" b="1" dirty="0"/>
              <a:t>MTBERT and MTDistillBERT model</a:t>
            </a:r>
          </a:p>
          <a:p>
            <a:pPr lvl="1"/>
            <a:r>
              <a:rPr lang="en-DE" sz="1600" dirty="0"/>
              <a:t>Fine-tuned using mean teacher semi-supervised approach.</a:t>
            </a:r>
          </a:p>
        </p:txBody>
      </p:sp>
    </p:spTree>
    <p:extLst>
      <p:ext uri="{BB962C8B-B14F-4D97-AF65-F5344CB8AC3E}">
        <p14:creationId xmlns:p14="http://schemas.microsoft.com/office/powerpoint/2010/main" val="213558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2">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2" grpId="0" build="p" animBg="1"/>
      <p:bldP spid="12" grpId="1" build="p" animBg="1"/>
      <p:bldP spid="1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365759" y="807276"/>
            <a:ext cx="4404126" cy="399931"/>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MOtivation</a:t>
            </a:r>
          </a:p>
        </p:txBody>
      </p:sp>
      <p:sp>
        <p:nvSpPr>
          <p:cNvPr id="3" name="Content Placeholder 2">
            <a:extLst>
              <a:ext uri="{FF2B5EF4-FFF2-40B4-BE49-F238E27FC236}">
                <a16:creationId xmlns:a16="http://schemas.microsoft.com/office/drawing/2014/main" id="{52C81F05-EAAC-BF45-A37D-6EE331DF4B1E}"/>
              </a:ext>
            </a:extLst>
          </p:cNvPr>
          <p:cNvSpPr>
            <a:spLocks noGrp="1"/>
          </p:cNvSpPr>
          <p:nvPr>
            <p:ph idx="1"/>
          </p:nvPr>
        </p:nvSpPr>
        <p:spPr>
          <a:xfrm>
            <a:off x="365759" y="1207207"/>
            <a:ext cx="4720856" cy="3403459"/>
          </a:xfrm>
          <a:noFill/>
          <a:ln>
            <a:noFill/>
          </a:ln>
        </p:spPr>
        <p:txBody>
          <a:bodyPr vert="horz" lIns="91440" tIns="45720" rIns="91440" bIns="45720" rtlCol="0">
            <a:noAutofit/>
          </a:bodyPr>
          <a:lstStyle/>
          <a:p>
            <a:pPr marL="0" indent="0">
              <a:buNone/>
            </a:pPr>
            <a:endParaRPr lang="en-DE" sz="1600" dirty="0"/>
          </a:p>
          <a:p>
            <a:pPr marL="285750" indent="-285750">
              <a:buFont typeface="Wingdings" pitchFamily="2" charset="2"/>
              <a:buChar char="q"/>
            </a:pPr>
            <a:r>
              <a:rPr lang="en-DE" sz="1600" dirty="0"/>
              <a:t>Adversarial attacks are more studied topic in computer visualization domain [2] than NLP.</a:t>
            </a:r>
          </a:p>
          <a:p>
            <a:pPr marL="285750" indent="-285750">
              <a:buFont typeface="Wingdings" pitchFamily="2" charset="2"/>
              <a:buChar char="q"/>
            </a:pPr>
            <a:r>
              <a:rPr lang="en-DE" sz="1600" dirty="0"/>
              <a:t>Despite state-of-art performance, language model perform badly under adversarial attacks.</a:t>
            </a:r>
          </a:p>
          <a:p>
            <a:pPr marL="285750" indent="-285750">
              <a:buFont typeface="Wingdings" pitchFamily="2" charset="2"/>
              <a:buChar char="q"/>
            </a:pPr>
            <a:r>
              <a:rPr lang="en-DE" sz="1600" dirty="0"/>
              <a:t>BERT’s accuracy drops drastically under Adversarial Attacks [3].</a:t>
            </a:r>
          </a:p>
          <a:p>
            <a:pPr marL="285750" indent="-285750">
              <a:buFont typeface="Wingdings" pitchFamily="2" charset="2"/>
              <a:buChar char="q"/>
            </a:pPr>
            <a:r>
              <a:rPr lang="en-DE" sz="1600" dirty="0"/>
              <a:t>Questions the conventional way of fine-tuninng.</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22/03/22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5</a:t>
            </a:fld>
            <a:endParaRPr lang="en-US"/>
          </a:p>
        </p:txBody>
      </p:sp>
      <p:pic>
        <p:nvPicPr>
          <p:cNvPr id="9" name="Picture 8" descr="Diagram, text&#10;&#10;Description automatically generated">
            <a:extLst>
              <a:ext uri="{FF2B5EF4-FFF2-40B4-BE49-F238E27FC236}">
                <a16:creationId xmlns:a16="http://schemas.microsoft.com/office/drawing/2014/main" id="{9C807C71-920F-8148-8F7F-6B302F5FCD14}"/>
              </a:ext>
            </a:extLst>
          </p:cNvPr>
          <p:cNvPicPr>
            <a:picLocks noChangeAspect="1"/>
          </p:cNvPicPr>
          <p:nvPr/>
        </p:nvPicPr>
        <p:blipFill>
          <a:blip r:embed="rId3"/>
          <a:stretch>
            <a:fillRect/>
          </a:stretch>
        </p:blipFill>
        <p:spPr>
          <a:xfrm>
            <a:off x="5178056" y="1385063"/>
            <a:ext cx="6869819" cy="3118794"/>
          </a:xfrm>
          <a:prstGeom prst="rect">
            <a:avLst/>
          </a:prstGeom>
          <a:ln>
            <a:solidFill>
              <a:schemeClr val="dk1">
                <a:shade val="50000"/>
              </a:schemeClr>
            </a:solidFill>
          </a:ln>
        </p:spPr>
      </p:pic>
      <p:sp>
        <p:nvSpPr>
          <p:cNvPr id="10" name="TextBox 9">
            <a:extLst>
              <a:ext uri="{FF2B5EF4-FFF2-40B4-BE49-F238E27FC236}">
                <a16:creationId xmlns:a16="http://schemas.microsoft.com/office/drawing/2014/main" id="{303A48AC-91A3-1346-B2BC-344A398F81F8}"/>
              </a:ext>
            </a:extLst>
          </p:cNvPr>
          <p:cNvSpPr txBox="1"/>
          <p:nvPr/>
        </p:nvSpPr>
        <p:spPr>
          <a:xfrm>
            <a:off x="6806789" y="4504213"/>
            <a:ext cx="4094391" cy="307777"/>
          </a:xfrm>
          <a:prstGeom prst="rect">
            <a:avLst/>
          </a:prstGeom>
          <a:noFill/>
        </p:spPr>
        <p:txBody>
          <a:bodyPr wrap="none" rtlCol="0">
            <a:spAutoFit/>
          </a:bodyPr>
          <a:lstStyle>
            <a:defPPr>
              <a:defRPr lang="en-US"/>
            </a:defPPr>
            <a:lvl1pPr>
              <a:defRPr sz="1400">
                <a:latin typeface="Arial" panose="020B0604020202020204" pitchFamily="34" charset="0"/>
                <a:cs typeface="Arial" panose="020B0604020202020204" pitchFamily="34" charset="0"/>
              </a:defRPr>
            </a:lvl1pPr>
          </a:lstStyle>
          <a:p>
            <a:r>
              <a:rPr lang="en-DE" dirty="0"/>
              <a:t>An text attack example presented by Jin et al. [3] </a:t>
            </a:r>
          </a:p>
        </p:txBody>
      </p:sp>
      <p:sp>
        <p:nvSpPr>
          <p:cNvPr id="11" name="Rectangle 10">
            <a:extLst>
              <a:ext uri="{FF2B5EF4-FFF2-40B4-BE49-F238E27FC236}">
                <a16:creationId xmlns:a16="http://schemas.microsoft.com/office/drawing/2014/main" id="{4F0DB3A6-9487-B049-9AFD-CB87492393A7}"/>
              </a:ext>
            </a:extLst>
          </p:cNvPr>
          <p:cNvSpPr/>
          <p:nvPr/>
        </p:nvSpPr>
        <p:spPr>
          <a:xfrm>
            <a:off x="125186" y="5208047"/>
            <a:ext cx="11941628" cy="1200329"/>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Christian </a:t>
            </a:r>
            <a:r>
              <a:rPr lang="en-GB" sz="1200" dirty="0" err="1">
                <a:solidFill>
                  <a:schemeClr val="tx1">
                    <a:lumMod val="65000"/>
                    <a:lumOff val="35000"/>
                  </a:schemeClr>
                </a:solidFill>
                <a:latin typeface="Arial" panose="020B0604020202020204" pitchFamily="34" charset="0"/>
                <a:cs typeface="Arial" panose="020B0604020202020204" pitchFamily="34" charset="0"/>
              </a:rPr>
              <a:t>Szegedy</a:t>
            </a:r>
            <a:r>
              <a:rPr lang="en-GB" sz="1200" dirty="0">
                <a:solidFill>
                  <a:schemeClr val="tx1">
                    <a:lumMod val="65000"/>
                    <a:lumOff val="35000"/>
                  </a:schemeClr>
                </a:solidFill>
                <a:latin typeface="Arial" panose="020B0604020202020204" pitchFamily="34" charset="0"/>
                <a:cs typeface="Arial" panose="020B0604020202020204" pitchFamily="34" charset="0"/>
              </a:rPr>
              <a:t> et al. “Intriguing Properties of Neural Networks”. (Feb. 2014).</a:t>
            </a:r>
          </a:p>
          <a:p>
            <a:pPr marL="342900" indent="-342900">
              <a:buFont typeface="+mj-lt"/>
              <a:buAutoNum type="arabicPeriod"/>
            </a:pPr>
            <a:r>
              <a:rPr lang="en-GB" sz="1200" dirty="0" err="1">
                <a:solidFill>
                  <a:schemeClr val="tx1">
                    <a:lumMod val="65000"/>
                    <a:lumOff val="35000"/>
                  </a:schemeClr>
                </a:solidFill>
                <a:latin typeface="Arial" panose="020B0604020202020204" pitchFamily="34" charset="0"/>
                <a:cs typeface="Arial" panose="020B0604020202020204" pitchFamily="34" charset="0"/>
              </a:rPr>
              <a:t>Wenqi</a:t>
            </a:r>
            <a:r>
              <a:rPr lang="en-GB" sz="1200" dirty="0">
                <a:solidFill>
                  <a:schemeClr val="tx1">
                    <a:lumMod val="65000"/>
                    <a:lumOff val="35000"/>
                  </a:schemeClr>
                </a:solidFill>
                <a:latin typeface="Arial" panose="020B0604020202020204" pitchFamily="34" charset="0"/>
                <a:cs typeface="Arial" panose="020B0604020202020204" pitchFamily="34" charset="0"/>
              </a:rPr>
              <a:t> Wang et al. “Towards a Robust Deep Neural Network in Texts: A Survey”.</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Di </a:t>
            </a:r>
            <a:r>
              <a:rPr lang="en-GB" sz="1200" dirty="0" err="1">
                <a:solidFill>
                  <a:schemeClr val="tx1">
                    <a:lumMod val="65000"/>
                    <a:lumOff val="35000"/>
                  </a:schemeClr>
                </a:solidFill>
                <a:latin typeface="Arial" panose="020B0604020202020204" pitchFamily="34" charset="0"/>
                <a:cs typeface="Arial" panose="020B0604020202020204" pitchFamily="34" charset="0"/>
              </a:rPr>
              <a:t>Jin</a:t>
            </a:r>
            <a:r>
              <a:rPr lang="en-GB" sz="1200" dirty="0">
                <a:solidFill>
                  <a:schemeClr val="tx1">
                    <a:lumMod val="65000"/>
                    <a:lumOff val="35000"/>
                  </a:schemeClr>
                </a:solidFill>
                <a:latin typeface="Arial" panose="020B0604020202020204" pitchFamily="34" charset="0"/>
                <a:cs typeface="Arial" panose="020B0604020202020204" pitchFamily="34" charset="0"/>
              </a:rPr>
              <a:t> et al. “Is BERT Really Robust? A Strong Baseline for Natural Language Attack on Text Classification and Entailment” , (Apr. 2020).</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Nicolas </a:t>
            </a:r>
            <a:r>
              <a:rPr lang="en-GB" sz="1200" dirty="0" err="1">
                <a:solidFill>
                  <a:schemeClr val="tx1">
                    <a:lumMod val="65000"/>
                    <a:lumOff val="35000"/>
                  </a:schemeClr>
                </a:solidFill>
                <a:latin typeface="Arial" panose="020B0604020202020204" pitchFamily="34" charset="0"/>
                <a:cs typeface="Arial" panose="020B0604020202020204" pitchFamily="34" charset="0"/>
              </a:rPr>
              <a:t>Papernot</a:t>
            </a:r>
            <a:r>
              <a:rPr lang="en-GB" sz="1200" dirty="0">
                <a:solidFill>
                  <a:schemeClr val="tx1">
                    <a:lumMod val="65000"/>
                    <a:lumOff val="35000"/>
                  </a:schemeClr>
                </a:solidFill>
                <a:latin typeface="Arial" panose="020B0604020202020204" pitchFamily="34" charset="0"/>
                <a:cs typeface="Arial" panose="020B0604020202020204" pitchFamily="34" charset="0"/>
              </a:rPr>
              <a:t> et al. “Crafting Adversarial Input Sequences for Recurrent Neural Networks”. In: arXiv:1604.08275 [cs] (Apr. 2016). </a:t>
            </a:r>
            <a:r>
              <a:rPr lang="en-GB" sz="1200" dirty="0" err="1">
                <a:solidFill>
                  <a:schemeClr val="tx1">
                    <a:lumMod val="65000"/>
                    <a:lumOff val="35000"/>
                  </a:schemeClr>
                </a:solidFill>
                <a:latin typeface="Arial" panose="020B0604020202020204" pitchFamily="34" charset="0"/>
                <a:cs typeface="Arial" panose="020B0604020202020204" pitchFamily="34" charset="0"/>
              </a:rPr>
              <a:t>arXiv</a:t>
            </a:r>
            <a:r>
              <a:rPr lang="en-GB" sz="1200" dirty="0">
                <a:solidFill>
                  <a:schemeClr val="tx1">
                    <a:lumMod val="65000"/>
                    <a:lumOff val="35000"/>
                  </a:schemeClr>
                </a:solidFill>
                <a:latin typeface="Arial" panose="020B0604020202020204" pitchFamily="34" charset="0"/>
                <a:cs typeface="Arial" panose="020B0604020202020204" pitchFamily="34" charset="0"/>
              </a:rPr>
              <a:t>: 1604.08275 [cs]. </a:t>
            </a:r>
          </a:p>
          <a:p>
            <a:r>
              <a:rPr lang="en-GB" sz="1200" dirty="0">
                <a:solidFill>
                  <a:schemeClr val="tx1">
                    <a:lumMod val="65000"/>
                    <a:lumOff val="35000"/>
                  </a:schemeClr>
                </a:solidFill>
                <a:latin typeface="Arial" panose="020B0604020202020204" pitchFamily="34" charset="0"/>
                <a:cs typeface="Arial" panose="020B0604020202020204" pitchFamily="34" charset="0"/>
              </a:rPr>
              <a:t> </a:t>
            </a:r>
            <a:endParaRPr lang="en-GB" sz="1200" dirty="0">
              <a:solidFill>
                <a:schemeClr val="tx1">
                  <a:lumMod val="65000"/>
                  <a:lumOff val="35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698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682137" y="747016"/>
            <a:ext cx="4245864" cy="399931"/>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Cont..</a:t>
            </a:r>
          </a:p>
        </p:txBody>
      </p:sp>
      <p:sp>
        <p:nvSpPr>
          <p:cNvPr id="3" name="Content Placeholder 2">
            <a:extLst>
              <a:ext uri="{FF2B5EF4-FFF2-40B4-BE49-F238E27FC236}">
                <a16:creationId xmlns:a16="http://schemas.microsoft.com/office/drawing/2014/main" id="{52C81F05-EAAC-BF45-A37D-6EE331DF4B1E}"/>
              </a:ext>
            </a:extLst>
          </p:cNvPr>
          <p:cNvSpPr>
            <a:spLocks noGrp="1"/>
          </p:cNvSpPr>
          <p:nvPr>
            <p:ph idx="1"/>
          </p:nvPr>
        </p:nvSpPr>
        <p:spPr>
          <a:xfrm>
            <a:off x="504215" y="1361452"/>
            <a:ext cx="5152306" cy="3423199"/>
          </a:xfrm>
          <a:noFill/>
          <a:ln>
            <a:noFill/>
          </a:ln>
        </p:spPr>
        <p:txBody>
          <a:bodyPr vert="horz" lIns="91440" tIns="45720" rIns="91440" bIns="45720" rtlCol="0">
            <a:noAutofit/>
          </a:bodyPr>
          <a:lstStyle/>
          <a:p>
            <a:pPr marL="285750" indent="-285750">
              <a:buChar char="q"/>
            </a:pPr>
            <a:r>
              <a:rPr lang="en-DE" sz="1600" dirty="0"/>
              <a:t>Unlabelled data could be created using langauge models paraphrasing capabilities.</a:t>
            </a:r>
          </a:p>
          <a:p>
            <a:pPr marL="285750" indent="-285750">
              <a:buChar char="q"/>
            </a:pPr>
            <a:r>
              <a:rPr lang="en-DE" sz="1600" dirty="0"/>
              <a:t>In computer visualization, Mean teacher approach claimed to provide robust model [1].</a:t>
            </a:r>
          </a:p>
          <a:p>
            <a:pPr marL="285750" indent="-285750">
              <a:buChar char="q"/>
            </a:pPr>
            <a:r>
              <a:rPr lang="en-GB" sz="1600" b="1" dirty="0"/>
              <a:t>I</a:t>
            </a:r>
            <a:r>
              <a:rPr lang="en-DE" sz="1600" b="1" dirty="0"/>
              <a:t>s mean teacher semi-supervised approach effects the robustness of language model? </a:t>
            </a:r>
          </a:p>
          <a:p>
            <a:pPr marL="285750" indent="-285750">
              <a:buChar char="q"/>
            </a:pPr>
            <a:r>
              <a:rPr lang="en-DE" sz="1600" b="1" dirty="0"/>
              <a:t>Can prominent unlabelled data created by langauge models enhance the model performance ?</a:t>
            </a:r>
          </a:p>
          <a:p>
            <a:pPr marL="0" indent="0">
              <a:buNone/>
            </a:pPr>
            <a:endParaRPr lang="en-DE" sz="1600" dirty="0"/>
          </a:p>
          <a:p>
            <a:pPr marL="0" indent="0">
              <a:buNone/>
            </a:pPr>
            <a:endParaRPr lang="en-DE" sz="1600" dirty="0"/>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23/03/22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6</a:t>
            </a:fld>
            <a:endParaRPr lang="en-US"/>
          </a:p>
        </p:txBody>
      </p:sp>
      <p:graphicFrame>
        <p:nvGraphicFramePr>
          <p:cNvPr id="10" name="Diagram 9">
            <a:extLst>
              <a:ext uri="{FF2B5EF4-FFF2-40B4-BE49-F238E27FC236}">
                <a16:creationId xmlns:a16="http://schemas.microsoft.com/office/drawing/2014/main" id="{9DC90EAC-C4AC-A343-8FFF-1526C6D48B52}"/>
              </a:ext>
            </a:extLst>
          </p:cNvPr>
          <p:cNvGraphicFramePr/>
          <p:nvPr>
            <p:extLst>
              <p:ext uri="{D42A27DB-BD31-4B8C-83A1-F6EECF244321}">
                <p14:modId xmlns:p14="http://schemas.microsoft.com/office/powerpoint/2010/main" val="2903324703"/>
              </p:ext>
            </p:extLst>
          </p:nvPr>
        </p:nvGraphicFramePr>
        <p:xfrm>
          <a:off x="5656521" y="946981"/>
          <a:ext cx="6305107" cy="4680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7E646A12-30FB-F240-98B0-E54BAA0137F0}"/>
              </a:ext>
            </a:extLst>
          </p:cNvPr>
          <p:cNvSpPr/>
          <p:nvPr/>
        </p:nvSpPr>
        <p:spPr>
          <a:xfrm>
            <a:off x="365759" y="5727977"/>
            <a:ext cx="11941628" cy="461665"/>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228600" indent="-228600">
              <a:buFont typeface="+mj-lt"/>
              <a:buAutoNum type="arabicPeriod"/>
            </a:pPr>
            <a:r>
              <a:rPr lang="en-GB" sz="1200" dirty="0">
                <a:solidFill>
                  <a:schemeClr val="tx1">
                    <a:lumMod val="65000"/>
                    <a:lumOff val="35000"/>
                  </a:schemeClr>
                </a:solidFill>
              </a:rPr>
              <a:t>Antti </a:t>
            </a:r>
            <a:r>
              <a:rPr lang="en-GB" sz="1200" dirty="0" err="1">
                <a:solidFill>
                  <a:schemeClr val="tx1">
                    <a:lumMod val="65000"/>
                    <a:lumOff val="35000"/>
                  </a:schemeClr>
                </a:solidFill>
              </a:rPr>
              <a:t>Tarvainen</a:t>
            </a:r>
            <a:r>
              <a:rPr lang="en-GB" sz="1200" dirty="0">
                <a:solidFill>
                  <a:schemeClr val="tx1">
                    <a:lumMod val="65000"/>
                    <a:lumOff val="35000"/>
                  </a:schemeClr>
                </a:solidFill>
              </a:rPr>
              <a:t> and </a:t>
            </a:r>
            <a:r>
              <a:rPr lang="en-GB" sz="1200" dirty="0" err="1">
                <a:solidFill>
                  <a:schemeClr val="tx1">
                    <a:lumMod val="65000"/>
                    <a:lumOff val="35000"/>
                  </a:schemeClr>
                </a:solidFill>
              </a:rPr>
              <a:t>Harri</a:t>
            </a:r>
            <a:r>
              <a:rPr lang="en-GB" sz="1200" dirty="0">
                <a:solidFill>
                  <a:schemeClr val="tx1">
                    <a:lumMod val="65000"/>
                    <a:lumOff val="35000"/>
                  </a:schemeClr>
                </a:solidFill>
              </a:rPr>
              <a:t> </a:t>
            </a:r>
            <a:r>
              <a:rPr lang="en-GB" sz="1200" dirty="0" err="1">
                <a:solidFill>
                  <a:schemeClr val="tx1">
                    <a:lumMod val="65000"/>
                    <a:lumOff val="35000"/>
                  </a:schemeClr>
                </a:solidFill>
              </a:rPr>
              <a:t>Valpola</a:t>
            </a:r>
            <a:r>
              <a:rPr lang="en-GB" sz="1200" dirty="0">
                <a:solidFill>
                  <a:schemeClr val="tx1">
                    <a:lumMod val="65000"/>
                    <a:lumOff val="35000"/>
                  </a:schemeClr>
                </a:solidFill>
              </a:rPr>
              <a:t>. “Mean Teachers Are Better Role Models: Weight- averaged Consistency Targets Improve Semi-Supervised Deep Learning Results”.</a:t>
            </a:r>
            <a:endParaRPr lang="en-GB" sz="1200" dirty="0">
              <a:solidFill>
                <a:schemeClr val="tx1">
                  <a:lumMod val="65000"/>
                  <a:lumOff val="35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819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169930" y="721634"/>
            <a:ext cx="4049271" cy="399931"/>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Language Model</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19/03/22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7</a:t>
            </a:fld>
            <a:endParaRPr lang="en-US"/>
          </a:p>
        </p:txBody>
      </p:sp>
      <p:sp>
        <p:nvSpPr>
          <p:cNvPr id="14" name="TextBox 13">
            <a:extLst>
              <a:ext uri="{FF2B5EF4-FFF2-40B4-BE49-F238E27FC236}">
                <a16:creationId xmlns:a16="http://schemas.microsoft.com/office/drawing/2014/main" id="{63341720-9AB0-DE49-97E4-52C35FBD1BA2}"/>
              </a:ext>
            </a:extLst>
          </p:cNvPr>
          <p:cNvSpPr txBox="1"/>
          <p:nvPr/>
        </p:nvSpPr>
        <p:spPr>
          <a:xfrm>
            <a:off x="3767015" y="4610293"/>
            <a:ext cx="8193874" cy="838637"/>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2pPr>
            <a:lvl3pPr marL="6858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3pPr>
            <a:lvl4pPr marL="9144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4pPr>
            <a:lvl5pPr marL="11430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buNone/>
            </a:pPr>
            <a:r>
              <a:rPr lang="en-GB" sz="1200" dirty="0"/>
              <a:t>Pre-training and fine-tuning method of the BERT model [1]. In pre-training, unsupervised techniques such as next sentence prediction (NSP) and masked word prediction (MWP) are utilized. Pre-trained models are provided to perform further downstream tasks and weights are further optimized during fine-tuning. </a:t>
            </a:r>
          </a:p>
          <a:p>
            <a:pPr marL="0" indent="0">
              <a:buNone/>
            </a:pPr>
            <a:endParaRPr lang="en-DE" sz="1200" dirty="0"/>
          </a:p>
        </p:txBody>
      </p:sp>
      <p:sp>
        <p:nvSpPr>
          <p:cNvPr id="16" name="TextBox 15">
            <a:extLst>
              <a:ext uri="{FF2B5EF4-FFF2-40B4-BE49-F238E27FC236}">
                <a16:creationId xmlns:a16="http://schemas.microsoft.com/office/drawing/2014/main" id="{AE8B66F5-9661-A242-BF81-A02D2F7314E1}"/>
              </a:ext>
            </a:extLst>
          </p:cNvPr>
          <p:cNvSpPr txBox="1"/>
          <p:nvPr/>
        </p:nvSpPr>
        <p:spPr>
          <a:xfrm>
            <a:off x="169930" y="1749519"/>
            <a:ext cx="3732219" cy="1812388"/>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2pPr>
            <a:lvl3pPr marL="6858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3pPr>
            <a:lvl4pPr marL="9144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4pPr>
            <a:lvl5pPr marL="11430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n-DE" dirty="0"/>
              <a:t>Language model learns word representation from huge corpus and provides vector for further tasks.</a:t>
            </a:r>
          </a:p>
          <a:p>
            <a:r>
              <a:rPr lang="en-DE" dirty="0"/>
              <a:t>BERT variets are based on transformer architechture, attention mechanism, and facilitate parallel computations. </a:t>
            </a:r>
          </a:p>
          <a:p>
            <a:pPr marL="0" indent="0">
              <a:buNone/>
            </a:pPr>
            <a:endParaRPr lang="en-DE" dirty="0"/>
          </a:p>
          <a:p>
            <a:endParaRPr lang="en-DE" dirty="0"/>
          </a:p>
          <a:p>
            <a:endParaRPr lang="en-DE" dirty="0"/>
          </a:p>
        </p:txBody>
      </p:sp>
      <p:sp>
        <p:nvSpPr>
          <p:cNvPr id="17" name="Rectangle 16">
            <a:extLst>
              <a:ext uri="{FF2B5EF4-FFF2-40B4-BE49-F238E27FC236}">
                <a16:creationId xmlns:a16="http://schemas.microsoft.com/office/drawing/2014/main" id="{59CBA153-31C4-B948-9F9B-D79F80F3735C}"/>
              </a:ext>
            </a:extLst>
          </p:cNvPr>
          <p:cNvSpPr/>
          <p:nvPr/>
        </p:nvSpPr>
        <p:spPr>
          <a:xfrm>
            <a:off x="84474" y="5457029"/>
            <a:ext cx="11597641" cy="1015663"/>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Jacob Devlin et al. “BERT: Pre-training of Deep Bidirectional Transformers for Language Understanding”. In: </a:t>
            </a:r>
            <a:r>
              <a:rPr lang="en-GB" sz="1200" i="1" dirty="0">
                <a:solidFill>
                  <a:schemeClr val="tx1">
                    <a:lumMod val="65000"/>
                    <a:lumOff val="35000"/>
                  </a:schemeClr>
                </a:solidFill>
                <a:latin typeface="Arial" panose="020B0604020202020204" pitchFamily="34" charset="0"/>
                <a:cs typeface="Arial" panose="020B0604020202020204" pitchFamily="34" charset="0"/>
              </a:rPr>
              <a:t>arXiv:1810.04805 [cs] </a:t>
            </a:r>
            <a:r>
              <a:rPr lang="en-GB" sz="1200" dirty="0">
                <a:solidFill>
                  <a:schemeClr val="tx1">
                    <a:lumMod val="65000"/>
                    <a:lumOff val="35000"/>
                  </a:schemeClr>
                </a:solidFill>
                <a:latin typeface="Arial" panose="020B0604020202020204" pitchFamily="34" charset="0"/>
                <a:cs typeface="Arial" panose="020B0604020202020204" pitchFamily="34" charset="0"/>
              </a:rPr>
              <a:t>(May 2019). </a:t>
            </a:r>
            <a:r>
              <a:rPr lang="en-GB" sz="1200" dirty="0" err="1">
                <a:solidFill>
                  <a:schemeClr val="tx1">
                    <a:lumMod val="65000"/>
                    <a:lumOff val="35000"/>
                  </a:schemeClr>
                </a:solidFill>
                <a:latin typeface="Arial" panose="020B0604020202020204" pitchFamily="34" charset="0"/>
                <a:cs typeface="Arial" panose="020B0604020202020204" pitchFamily="34" charset="0"/>
              </a:rPr>
              <a:t>arXiv</a:t>
            </a:r>
            <a:r>
              <a:rPr lang="en-GB" sz="1200" dirty="0">
                <a:solidFill>
                  <a:schemeClr val="tx1">
                    <a:lumMod val="65000"/>
                    <a:lumOff val="35000"/>
                  </a:schemeClr>
                </a:solidFill>
                <a:latin typeface="Arial" panose="020B0604020202020204" pitchFamily="34" charset="0"/>
                <a:cs typeface="Arial" panose="020B0604020202020204" pitchFamily="34" charset="0"/>
              </a:rPr>
              <a:t>: 1810.04805 [cs].</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Victor </a:t>
            </a:r>
            <a:r>
              <a:rPr lang="en-GB" sz="1200" dirty="0" err="1">
                <a:solidFill>
                  <a:schemeClr val="tx1">
                    <a:lumMod val="65000"/>
                    <a:lumOff val="35000"/>
                  </a:schemeClr>
                </a:solidFill>
                <a:latin typeface="Arial" panose="020B0604020202020204" pitchFamily="34" charset="0"/>
                <a:cs typeface="Arial" panose="020B0604020202020204" pitchFamily="34" charset="0"/>
              </a:rPr>
              <a:t>Sanh</a:t>
            </a:r>
            <a:r>
              <a:rPr lang="en-GB" sz="1200" dirty="0">
                <a:solidFill>
                  <a:schemeClr val="tx1">
                    <a:lumMod val="65000"/>
                    <a:lumOff val="35000"/>
                  </a:schemeClr>
                </a:solidFill>
                <a:latin typeface="Arial" panose="020B0604020202020204" pitchFamily="34" charset="0"/>
                <a:cs typeface="Arial" panose="020B0604020202020204" pitchFamily="34" charset="0"/>
              </a:rPr>
              <a:t> et al. “DistilBERT, a Distilled Version of BERT: Smaller, Faster, Cheaper and Lighter”. In: </a:t>
            </a:r>
            <a:r>
              <a:rPr lang="en-GB" sz="1200" i="1" dirty="0">
                <a:solidFill>
                  <a:schemeClr val="tx1">
                    <a:lumMod val="65000"/>
                    <a:lumOff val="35000"/>
                  </a:schemeClr>
                </a:solidFill>
                <a:latin typeface="Arial" panose="020B0604020202020204" pitchFamily="34" charset="0"/>
                <a:cs typeface="Arial" panose="020B0604020202020204" pitchFamily="34" charset="0"/>
              </a:rPr>
              <a:t>arXiv:1910.01108 [cs] </a:t>
            </a:r>
            <a:r>
              <a:rPr lang="en-GB" sz="1200" dirty="0">
                <a:solidFill>
                  <a:schemeClr val="tx1">
                    <a:lumMod val="65000"/>
                    <a:lumOff val="35000"/>
                  </a:schemeClr>
                </a:solidFill>
                <a:latin typeface="Arial" panose="020B0604020202020204" pitchFamily="34" charset="0"/>
                <a:cs typeface="Arial" panose="020B0604020202020204" pitchFamily="34" charset="0"/>
              </a:rPr>
              <a:t>(Feb. 2020). </a:t>
            </a:r>
            <a:r>
              <a:rPr lang="en-GB" sz="1200" dirty="0" err="1">
                <a:solidFill>
                  <a:schemeClr val="tx1">
                    <a:lumMod val="65000"/>
                    <a:lumOff val="35000"/>
                  </a:schemeClr>
                </a:solidFill>
                <a:latin typeface="Arial" panose="020B0604020202020204" pitchFamily="34" charset="0"/>
                <a:cs typeface="Arial" panose="020B0604020202020204" pitchFamily="34" charset="0"/>
              </a:rPr>
              <a:t>arXiv</a:t>
            </a:r>
            <a:r>
              <a:rPr lang="en-GB" sz="1200" dirty="0">
                <a:solidFill>
                  <a:schemeClr val="tx1">
                    <a:lumMod val="65000"/>
                    <a:lumOff val="35000"/>
                  </a:schemeClr>
                </a:solidFill>
                <a:latin typeface="Arial" panose="020B0604020202020204" pitchFamily="34" charset="0"/>
                <a:cs typeface="Arial" panose="020B0604020202020204" pitchFamily="34" charset="0"/>
              </a:rPr>
              <a:t>: 1910.01108 [cs]. </a:t>
            </a:r>
          </a:p>
          <a:p>
            <a:endParaRPr lang="en-GB" sz="12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8BE8CAA-375A-144E-AA75-70E071AFA4CB}"/>
              </a:ext>
            </a:extLst>
          </p:cNvPr>
          <p:cNvPicPr>
            <a:picLocks noChangeAspect="1"/>
          </p:cNvPicPr>
          <p:nvPr/>
        </p:nvPicPr>
        <p:blipFill>
          <a:blip r:embed="rId2"/>
          <a:stretch>
            <a:fillRect/>
          </a:stretch>
        </p:blipFill>
        <p:spPr>
          <a:xfrm>
            <a:off x="3767015" y="1286173"/>
            <a:ext cx="8280860" cy="3316021"/>
          </a:xfrm>
          <a:prstGeom prst="rect">
            <a:avLst/>
          </a:prstGeom>
        </p:spPr>
      </p:pic>
    </p:spTree>
    <p:extLst>
      <p:ext uri="{BB962C8B-B14F-4D97-AF65-F5344CB8AC3E}">
        <p14:creationId xmlns:p14="http://schemas.microsoft.com/office/powerpoint/2010/main" val="314380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550397" y="813406"/>
            <a:ext cx="4777741" cy="399931"/>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Research question</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20/03/22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8</a:t>
            </a:fld>
            <a:endParaRPr lang="en-US"/>
          </a:p>
        </p:txBody>
      </p:sp>
      <p:sp>
        <p:nvSpPr>
          <p:cNvPr id="8" name="Content Placeholder 7">
            <a:extLst>
              <a:ext uri="{FF2B5EF4-FFF2-40B4-BE49-F238E27FC236}">
                <a16:creationId xmlns:a16="http://schemas.microsoft.com/office/drawing/2014/main" id="{8C086CCD-59D0-E94D-80CB-5B8455FADC33}"/>
              </a:ext>
            </a:extLst>
          </p:cNvPr>
          <p:cNvSpPr>
            <a:spLocks noGrp="1"/>
          </p:cNvSpPr>
          <p:nvPr>
            <p:ph idx="1"/>
          </p:nvPr>
        </p:nvSpPr>
        <p:spPr>
          <a:xfrm>
            <a:off x="877266" y="1647123"/>
            <a:ext cx="10437467" cy="1663131"/>
          </a:xfrm>
          <a:solidFill>
            <a:schemeClr val="accent3">
              <a:lumMod val="20000"/>
              <a:lumOff val="80000"/>
            </a:schemeClr>
          </a:solidFill>
          <a:ln>
            <a:solidFill>
              <a:schemeClr val="tx1"/>
            </a:solidFill>
          </a:ln>
        </p:spPr>
        <p:txBody>
          <a:bodyPr anchor="ctr">
            <a:normAutofit/>
          </a:bodyPr>
          <a:lstStyle/>
          <a:p>
            <a:pPr marL="0" indent="0" algn="just">
              <a:buNone/>
            </a:pPr>
            <a:r>
              <a:rPr lang="en-GB" i="1" dirty="0"/>
              <a:t>Is the proposed mean teacher semi-supervised fine-tuning and the use of prominent adversarial unlabelled data an effective method to improve the robustness of language models, specifically concerning accuracy under attack without compromising the original accuracy in contrast to the conventional fine-tuning approach? </a:t>
            </a:r>
          </a:p>
        </p:txBody>
      </p:sp>
      <p:sp>
        <p:nvSpPr>
          <p:cNvPr id="14" name="TextBox 13">
            <a:extLst>
              <a:ext uri="{FF2B5EF4-FFF2-40B4-BE49-F238E27FC236}">
                <a16:creationId xmlns:a16="http://schemas.microsoft.com/office/drawing/2014/main" id="{63341720-9AB0-DE49-97E4-52C35FBD1BA2}"/>
              </a:ext>
            </a:extLst>
          </p:cNvPr>
          <p:cNvSpPr txBox="1"/>
          <p:nvPr/>
        </p:nvSpPr>
        <p:spPr>
          <a:xfrm>
            <a:off x="877266" y="3538494"/>
            <a:ext cx="6795716" cy="1481492"/>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2pPr>
            <a:lvl3pPr marL="6858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3pPr>
            <a:lvl4pPr marL="9144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4pPr>
            <a:lvl5pPr marL="11430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n-DE" b="1" dirty="0"/>
              <a:t>BERT [1] and DistillBERT [2] model</a:t>
            </a:r>
          </a:p>
          <a:p>
            <a:pPr lvl="1"/>
            <a:r>
              <a:rPr lang="en-DE" sz="1600" dirty="0"/>
              <a:t>Fine-tuned using conventional approach.</a:t>
            </a:r>
          </a:p>
          <a:p>
            <a:r>
              <a:rPr lang="en-DE" b="1" dirty="0"/>
              <a:t>MTBERT and MTDistillBERT model</a:t>
            </a:r>
          </a:p>
          <a:p>
            <a:pPr lvl="1"/>
            <a:r>
              <a:rPr lang="en-DE" sz="1600" dirty="0"/>
              <a:t>Fine-tuned using mean teacher semi-supervised approach</a:t>
            </a:r>
          </a:p>
        </p:txBody>
      </p:sp>
      <p:sp>
        <p:nvSpPr>
          <p:cNvPr id="17" name="Rectangle 16">
            <a:extLst>
              <a:ext uri="{FF2B5EF4-FFF2-40B4-BE49-F238E27FC236}">
                <a16:creationId xmlns:a16="http://schemas.microsoft.com/office/drawing/2014/main" id="{59CBA153-31C4-B948-9F9B-D79F80F3735C}"/>
              </a:ext>
            </a:extLst>
          </p:cNvPr>
          <p:cNvSpPr/>
          <p:nvPr/>
        </p:nvSpPr>
        <p:spPr>
          <a:xfrm>
            <a:off x="84474" y="5284494"/>
            <a:ext cx="11597641" cy="1015663"/>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Jacob Devlin et al. “BERT: Pre-training of Deep Bidirectional Transformers for Language Understanding”. In: </a:t>
            </a:r>
            <a:r>
              <a:rPr lang="en-GB" sz="1200" i="1" dirty="0">
                <a:solidFill>
                  <a:schemeClr val="tx1">
                    <a:lumMod val="65000"/>
                    <a:lumOff val="35000"/>
                  </a:schemeClr>
                </a:solidFill>
                <a:latin typeface="Arial" panose="020B0604020202020204" pitchFamily="34" charset="0"/>
                <a:cs typeface="Arial" panose="020B0604020202020204" pitchFamily="34" charset="0"/>
              </a:rPr>
              <a:t>arXiv:1810.04805 [cs] </a:t>
            </a:r>
            <a:r>
              <a:rPr lang="en-GB" sz="1200" dirty="0">
                <a:solidFill>
                  <a:schemeClr val="tx1">
                    <a:lumMod val="65000"/>
                    <a:lumOff val="35000"/>
                  </a:schemeClr>
                </a:solidFill>
                <a:latin typeface="Arial" panose="020B0604020202020204" pitchFamily="34" charset="0"/>
                <a:cs typeface="Arial" panose="020B0604020202020204" pitchFamily="34" charset="0"/>
              </a:rPr>
              <a:t>(May 2019). </a:t>
            </a:r>
            <a:r>
              <a:rPr lang="en-GB" sz="1200" dirty="0" err="1">
                <a:solidFill>
                  <a:schemeClr val="tx1">
                    <a:lumMod val="65000"/>
                    <a:lumOff val="35000"/>
                  </a:schemeClr>
                </a:solidFill>
                <a:latin typeface="Arial" panose="020B0604020202020204" pitchFamily="34" charset="0"/>
                <a:cs typeface="Arial" panose="020B0604020202020204" pitchFamily="34" charset="0"/>
              </a:rPr>
              <a:t>arXiv</a:t>
            </a:r>
            <a:r>
              <a:rPr lang="en-GB" sz="1200" dirty="0">
                <a:solidFill>
                  <a:schemeClr val="tx1">
                    <a:lumMod val="65000"/>
                    <a:lumOff val="35000"/>
                  </a:schemeClr>
                </a:solidFill>
                <a:latin typeface="Arial" panose="020B0604020202020204" pitchFamily="34" charset="0"/>
                <a:cs typeface="Arial" panose="020B0604020202020204" pitchFamily="34" charset="0"/>
              </a:rPr>
              <a:t>: 1810.04805 [cs].</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Victor </a:t>
            </a:r>
            <a:r>
              <a:rPr lang="en-GB" sz="1200" dirty="0" err="1">
                <a:solidFill>
                  <a:schemeClr val="tx1">
                    <a:lumMod val="65000"/>
                    <a:lumOff val="35000"/>
                  </a:schemeClr>
                </a:solidFill>
                <a:latin typeface="Arial" panose="020B0604020202020204" pitchFamily="34" charset="0"/>
                <a:cs typeface="Arial" panose="020B0604020202020204" pitchFamily="34" charset="0"/>
              </a:rPr>
              <a:t>Sanh</a:t>
            </a:r>
            <a:r>
              <a:rPr lang="en-GB" sz="1200" dirty="0">
                <a:solidFill>
                  <a:schemeClr val="tx1">
                    <a:lumMod val="65000"/>
                    <a:lumOff val="35000"/>
                  </a:schemeClr>
                </a:solidFill>
                <a:latin typeface="Arial" panose="020B0604020202020204" pitchFamily="34" charset="0"/>
                <a:cs typeface="Arial" panose="020B0604020202020204" pitchFamily="34" charset="0"/>
              </a:rPr>
              <a:t> et al. “DistilBERT, a Distilled Version of BERT: Smaller, Faster, Cheaper and Lighter”. In: </a:t>
            </a:r>
            <a:r>
              <a:rPr lang="en-GB" sz="1200" i="1" dirty="0">
                <a:solidFill>
                  <a:schemeClr val="tx1">
                    <a:lumMod val="65000"/>
                    <a:lumOff val="35000"/>
                  </a:schemeClr>
                </a:solidFill>
                <a:latin typeface="Arial" panose="020B0604020202020204" pitchFamily="34" charset="0"/>
                <a:cs typeface="Arial" panose="020B0604020202020204" pitchFamily="34" charset="0"/>
              </a:rPr>
              <a:t>arXiv:1910.01108 [cs] </a:t>
            </a:r>
            <a:r>
              <a:rPr lang="en-GB" sz="1200" dirty="0">
                <a:solidFill>
                  <a:schemeClr val="tx1">
                    <a:lumMod val="65000"/>
                    <a:lumOff val="35000"/>
                  </a:schemeClr>
                </a:solidFill>
                <a:latin typeface="Arial" panose="020B0604020202020204" pitchFamily="34" charset="0"/>
                <a:cs typeface="Arial" panose="020B0604020202020204" pitchFamily="34" charset="0"/>
              </a:rPr>
              <a:t>(Feb. 2020). </a:t>
            </a:r>
            <a:r>
              <a:rPr lang="en-GB" sz="1200" dirty="0" err="1">
                <a:solidFill>
                  <a:schemeClr val="tx1">
                    <a:lumMod val="65000"/>
                    <a:lumOff val="35000"/>
                  </a:schemeClr>
                </a:solidFill>
                <a:latin typeface="Arial" panose="020B0604020202020204" pitchFamily="34" charset="0"/>
                <a:cs typeface="Arial" panose="020B0604020202020204" pitchFamily="34" charset="0"/>
              </a:rPr>
              <a:t>arXiv</a:t>
            </a:r>
            <a:r>
              <a:rPr lang="en-GB" sz="1200" dirty="0">
                <a:solidFill>
                  <a:schemeClr val="tx1">
                    <a:lumMod val="65000"/>
                    <a:lumOff val="35000"/>
                  </a:schemeClr>
                </a:solidFill>
                <a:latin typeface="Arial" panose="020B0604020202020204" pitchFamily="34" charset="0"/>
                <a:cs typeface="Arial" panose="020B0604020202020204" pitchFamily="34" charset="0"/>
              </a:rPr>
              <a:t>: 1910.01108 [cs]. </a:t>
            </a:r>
          </a:p>
          <a:p>
            <a:endParaRPr lang="en-GB" sz="12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8" grpId="1" build="p" animBg="1"/>
      <p:bldP spid="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D6A9-EF84-8341-B7E3-9E2BB3631A37}"/>
              </a:ext>
            </a:extLst>
          </p:cNvPr>
          <p:cNvSpPr>
            <a:spLocks noGrp="1"/>
          </p:cNvSpPr>
          <p:nvPr>
            <p:ph type="title"/>
          </p:nvPr>
        </p:nvSpPr>
        <p:spPr>
          <a:xfrm>
            <a:off x="2231136" y="2538311"/>
            <a:ext cx="7729728" cy="1188720"/>
          </a:xfrm>
        </p:spPr>
        <p:txBody>
          <a:bodyPr/>
          <a:lstStyle/>
          <a:p>
            <a:r>
              <a:rPr lang="en-DE" dirty="0"/>
              <a:t>Proposed methodology</a:t>
            </a:r>
          </a:p>
        </p:txBody>
      </p:sp>
      <p:sp>
        <p:nvSpPr>
          <p:cNvPr id="4" name="Date Placeholder 3">
            <a:extLst>
              <a:ext uri="{FF2B5EF4-FFF2-40B4-BE49-F238E27FC236}">
                <a16:creationId xmlns:a16="http://schemas.microsoft.com/office/drawing/2014/main" id="{C32220C3-3A46-AC40-AD0C-7A09B9F55364}"/>
              </a:ext>
            </a:extLst>
          </p:cNvPr>
          <p:cNvSpPr>
            <a:spLocks noGrp="1"/>
          </p:cNvSpPr>
          <p:nvPr>
            <p:ph type="dt" sz="half" idx="10"/>
          </p:nvPr>
        </p:nvSpPr>
        <p:spPr/>
        <p:txBody>
          <a:bodyPr/>
          <a:lstStyle/>
          <a:p>
            <a:fld id="{2B2CCB73-6AD0-6C4B-BD27-54E5EFBD5744}" type="datetime1">
              <a:rPr lang="en-IN" smtClean="0"/>
              <a:t>20/03/22</a:t>
            </a:fld>
            <a:endParaRPr lang="en-US" dirty="0"/>
          </a:p>
        </p:txBody>
      </p:sp>
      <p:sp>
        <p:nvSpPr>
          <p:cNvPr id="5" name="Slide Number Placeholder 4">
            <a:extLst>
              <a:ext uri="{FF2B5EF4-FFF2-40B4-BE49-F238E27FC236}">
                <a16:creationId xmlns:a16="http://schemas.microsoft.com/office/drawing/2014/main" id="{552B1CD1-A201-EC45-A73C-C6650A98E659}"/>
              </a:ext>
            </a:extLst>
          </p:cNvPr>
          <p:cNvSpPr>
            <a:spLocks noGrp="1"/>
          </p:cNvSpPr>
          <p:nvPr>
            <p:ph type="sldNum" sz="quarter" idx="12"/>
          </p:nvPr>
        </p:nvSpPr>
        <p:spPr/>
        <p:txBody>
          <a:bodyPr/>
          <a:lstStyle/>
          <a:p>
            <a:fld id="{D4385911-A369-254E-86F9-364F5AB611C7}" type="slidenum">
              <a:rPr lang="en-US" smtClean="0"/>
              <a:t>9</a:t>
            </a:fld>
            <a:endParaRPr lang="en-US"/>
          </a:p>
        </p:txBody>
      </p:sp>
    </p:spTree>
    <p:extLst>
      <p:ext uri="{BB962C8B-B14F-4D97-AF65-F5344CB8AC3E}">
        <p14:creationId xmlns:p14="http://schemas.microsoft.com/office/powerpoint/2010/main" val="135467486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
  <TotalTime>8544</TotalTime>
  <Words>4124</Words>
  <Application>Microsoft Macintosh PowerPoint</Application>
  <PresentationFormat>Widescreen</PresentationFormat>
  <Paragraphs>449</Paragraphs>
  <Slides>35</Slides>
  <Notes>14</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Gill Sans MT</vt:lpstr>
      <vt:lpstr>Wingdings</vt:lpstr>
      <vt:lpstr>Parcel</vt:lpstr>
      <vt:lpstr>Assessment Of Mean Teacher And Prominent Adversarial Unlabeled Data For Language Classification </vt:lpstr>
      <vt:lpstr>Agenda</vt:lpstr>
      <vt:lpstr>MOtivation</vt:lpstr>
      <vt:lpstr>Research Question</vt:lpstr>
      <vt:lpstr>MOtivation</vt:lpstr>
      <vt:lpstr>Cont..</vt:lpstr>
      <vt:lpstr>Language Model</vt:lpstr>
      <vt:lpstr>Research question</vt:lpstr>
      <vt:lpstr>Proposed methodology</vt:lpstr>
      <vt:lpstr>PowerPoint Presentation</vt:lpstr>
      <vt:lpstr>algorithm</vt:lpstr>
      <vt:lpstr>Attack Recipes Used for Evaluation</vt:lpstr>
      <vt:lpstr>Experiment details</vt:lpstr>
      <vt:lpstr>Dataset</vt:lpstr>
      <vt:lpstr>Hyperparameter</vt:lpstr>
      <vt:lpstr>Evaluation Metrics</vt:lpstr>
      <vt:lpstr>Data Augmentation</vt:lpstr>
      <vt:lpstr>Data Augmentation</vt:lpstr>
      <vt:lpstr>Data Augmentation</vt:lpstr>
      <vt:lpstr>Data Augmentation</vt:lpstr>
      <vt:lpstr>Experiment Result analysis</vt:lpstr>
      <vt:lpstr>Experiment results - IMDB Dataset</vt:lpstr>
      <vt:lpstr>Experiment results- Covid-19 fake tweets dataset</vt:lpstr>
      <vt:lpstr>Accuracy</vt:lpstr>
      <vt:lpstr>Attack success rate</vt:lpstr>
      <vt:lpstr>PowerPoint Presentation</vt:lpstr>
      <vt:lpstr>Word perturbation</vt:lpstr>
      <vt:lpstr>Perturbation score</vt:lpstr>
      <vt:lpstr>Discussing Research question</vt:lpstr>
      <vt:lpstr>Conclusion</vt:lpstr>
      <vt:lpstr>Limitations</vt:lpstr>
      <vt:lpstr>PowerPoint Presentation</vt:lpstr>
      <vt:lpstr>PowerPoint Presentation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bhupender saini</dc:creator>
  <cp:lastModifiedBy>Bhupender Kumar Saini</cp:lastModifiedBy>
  <cp:revision>154</cp:revision>
  <dcterms:created xsi:type="dcterms:W3CDTF">2020-03-12T07:04:24Z</dcterms:created>
  <dcterms:modified xsi:type="dcterms:W3CDTF">2022-03-23T17:05:05Z</dcterms:modified>
</cp:coreProperties>
</file>